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3"/>
    <p:sldId id="257" r:id="rId4"/>
    <p:sldId id="288" r:id="rId5"/>
    <p:sldId id="286" r:id="rId6"/>
    <p:sldId id="287" r:id="rId7"/>
    <p:sldId id="265" r:id="rId8"/>
    <p:sldId id="262" r:id="rId9"/>
    <p:sldId id="263" r:id="rId10"/>
    <p:sldId id="281" r:id="rId11"/>
    <p:sldId id="289"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97D1"/>
    <a:srgbClr val="942093"/>
    <a:srgbClr val="9437FF"/>
    <a:srgbClr val="007A7B"/>
    <a:srgbClr val="009051"/>
    <a:srgbClr val="015493"/>
    <a:srgbClr val="005493"/>
    <a:srgbClr val="011893"/>
    <a:srgbClr val="941651"/>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8" autoAdjust="0"/>
    <p:restoredTop sz="99796" autoAdjust="0"/>
  </p:normalViewPr>
  <p:slideViewPr>
    <p:cSldViewPr snapToGrid="0" snapToObjects="1">
      <p:cViewPr varScale="1">
        <p:scale>
          <a:sx n="150" d="100"/>
          <a:sy n="150" d="100"/>
        </p:scale>
        <p:origin x="408" y="16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88DDF-95D2-1945-BB75-34EC1D6D133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CFD93-F767-BC42-AA90-39378C96D75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964DF07E-EC14-FA4C-BB72-E67DD7FE0E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Date Placeholder 3"/>
          <p:cNvSpPr>
            <a:spLocks noGrp="1"/>
          </p:cNvSpPr>
          <p:nvPr>
            <p:ph type="dt" sz="half" idx="10"/>
          </p:nvPr>
        </p:nvSpPr>
        <p:spPr/>
        <p:txBody>
          <a:bodyPr/>
          <a:lstStyle/>
          <a:p>
            <a:fld id="{964DF07E-EC14-FA4C-BB72-E67DD7FE0E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Date Placeholder 3"/>
          <p:cNvSpPr>
            <a:spLocks noGrp="1"/>
          </p:cNvSpPr>
          <p:nvPr>
            <p:ph type="dt" sz="half" idx="10"/>
          </p:nvPr>
        </p:nvSpPr>
        <p:spPr/>
        <p:txBody>
          <a:bodyPr/>
          <a:lstStyle/>
          <a:p>
            <a:fld id="{964DF07E-EC14-FA4C-BB72-E67DD7FE0E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Date Placeholder 3"/>
          <p:cNvSpPr>
            <a:spLocks noGrp="1"/>
          </p:cNvSpPr>
          <p:nvPr>
            <p:ph type="dt" sz="half" idx="10"/>
          </p:nvPr>
        </p:nvSpPr>
        <p:spPr/>
        <p:txBody>
          <a:bodyPr/>
          <a:lstStyle/>
          <a:p>
            <a:fld id="{964DF07E-EC14-FA4C-BB72-E67DD7FE0E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endParaRPr lang="x-none"/>
          </a:p>
        </p:txBody>
      </p:sp>
      <p:sp>
        <p:nvSpPr>
          <p:cNvPr id="4" name="Date Placeholder 3"/>
          <p:cNvSpPr>
            <a:spLocks noGrp="1"/>
          </p:cNvSpPr>
          <p:nvPr>
            <p:ph type="dt" sz="half" idx="10"/>
          </p:nvPr>
        </p:nvSpPr>
        <p:spPr/>
        <p:txBody>
          <a:bodyPr/>
          <a:lstStyle/>
          <a:p>
            <a:fld id="{964DF07E-EC14-FA4C-BB72-E67DD7FE0E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5" name="Date Placeholder 4"/>
          <p:cNvSpPr>
            <a:spLocks noGrp="1"/>
          </p:cNvSpPr>
          <p:nvPr>
            <p:ph type="dt" sz="half" idx="10"/>
          </p:nvPr>
        </p:nvSpPr>
        <p:spPr/>
        <p:txBody>
          <a:bodyPr/>
          <a:lstStyle/>
          <a:p>
            <a:fld id="{964DF07E-EC14-FA4C-BB72-E67DD7FE0E2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endParaRPr lang="x-none"/>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endParaRPr lang="x-none"/>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7" name="Date Placeholder 6"/>
          <p:cNvSpPr>
            <a:spLocks noGrp="1"/>
          </p:cNvSpPr>
          <p:nvPr>
            <p:ph type="dt" sz="half" idx="10"/>
          </p:nvPr>
        </p:nvSpPr>
        <p:spPr/>
        <p:txBody>
          <a:bodyPr/>
          <a:lstStyle/>
          <a:p>
            <a:fld id="{964DF07E-EC14-FA4C-BB72-E67DD7FE0E2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964DF07E-EC14-FA4C-BB72-E67DD7FE0E2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DF07E-EC14-FA4C-BB72-E67DD7FE0E2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endParaRPr lang="x-none"/>
          </a:p>
        </p:txBody>
      </p:sp>
      <p:sp>
        <p:nvSpPr>
          <p:cNvPr id="5" name="Date Placeholder 4"/>
          <p:cNvSpPr>
            <a:spLocks noGrp="1"/>
          </p:cNvSpPr>
          <p:nvPr>
            <p:ph type="dt" sz="half" idx="10"/>
          </p:nvPr>
        </p:nvSpPr>
        <p:spPr/>
        <p:txBody>
          <a:bodyPr/>
          <a:lstStyle/>
          <a:p>
            <a:fld id="{964DF07E-EC14-FA4C-BB72-E67DD7FE0E2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endParaRPr lang="x-none"/>
          </a:p>
        </p:txBody>
      </p:sp>
      <p:sp>
        <p:nvSpPr>
          <p:cNvPr id="5" name="Date Placeholder 4"/>
          <p:cNvSpPr>
            <a:spLocks noGrp="1"/>
          </p:cNvSpPr>
          <p:nvPr>
            <p:ph type="dt" sz="half" idx="10"/>
          </p:nvPr>
        </p:nvSpPr>
        <p:spPr/>
        <p:txBody>
          <a:bodyPr/>
          <a:lstStyle/>
          <a:p>
            <a:fld id="{964DF07E-EC14-FA4C-BB72-E67DD7FE0E2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ACAD3-5642-4C4F-AF7C-CA60608C500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x-none"/>
              <a:t>Click to edit Master text styles</a:t>
            </a:r>
            <a:endParaRPr lang="x-none"/>
          </a:p>
          <a:p>
            <a:pPr lvl="1"/>
            <a:r>
              <a:rPr lang="x-none"/>
              <a:t>Second level</a:t>
            </a:r>
            <a:endParaRPr lang="x-none"/>
          </a:p>
          <a:p>
            <a:pPr lvl="2"/>
            <a:r>
              <a:rPr lang="x-none"/>
              <a:t>Third level</a:t>
            </a:r>
            <a:endParaRPr lang="x-none"/>
          </a:p>
          <a:p>
            <a:pPr lvl="3"/>
            <a:r>
              <a:rPr lang="x-none"/>
              <a:t>Fourth level</a:t>
            </a:r>
            <a:endParaRPr lang="x-none"/>
          </a:p>
          <a:p>
            <a:pPr lvl="4"/>
            <a:r>
              <a:rPr lang="x-none"/>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4DF07E-EC14-FA4C-BB72-E67DD7FE0E24}" type="datetimeFigureOut">
              <a:rPr lang="en-US" smtClean="0"/>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4ACAD3-5642-4C4F-AF7C-CA60608C500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20.wdp"/><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12.wdp"/><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8.wdp"/><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r="44188"/>
          <a:stretch>
            <a:fillRect/>
          </a:stretch>
        </p:blipFill>
        <p:spPr>
          <a:xfrm>
            <a:off x="6097985" y="118604"/>
            <a:ext cx="489082" cy="765220"/>
          </a:xfrm>
          <a:prstGeom prst="rect">
            <a:avLst/>
          </a:prstGeom>
        </p:spPr>
      </p:pic>
      <p:sp>
        <p:nvSpPr>
          <p:cNvPr id="6" name="TextBox 5"/>
          <p:cNvSpPr txBox="1"/>
          <p:nvPr/>
        </p:nvSpPr>
        <p:spPr>
          <a:xfrm>
            <a:off x="6587067" y="98888"/>
            <a:ext cx="2556933" cy="830997"/>
          </a:xfrm>
          <a:prstGeom prst="rect">
            <a:avLst/>
          </a:prstGeom>
          <a:noFill/>
        </p:spPr>
        <p:txBody>
          <a:bodyPr wrap="square" rtlCol="0">
            <a:spAutoFit/>
          </a:bodyPr>
          <a:lstStyle/>
          <a:p>
            <a:r>
              <a:rPr lang="en-US" sz="1200" dirty="0">
                <a:solidFill>
                  <a:srgbClr val="C00000"/>
                </a:solidFill>
              </a:rPr>
              <a:t>Please use this font color for “International Handprint Network”. Choose one of the two fonts suggested below for the title</a:t>
            </a:r>
            <a:endParaRPr lang="en-US" sz="1200" dirty="0">
              <a:solidFill>
                <a:srgbClr val="C00000"/>
              </a:solidFill>
            </a:endParaRPr>
          </a:p>
        </p:txBody>
      </p:sp>
      <p:sp>
        <p:nvSpPr>
          <p:cNvPr id="8" name="TextBox 7"/>
          <p:cNvSpPr txBox="1"/>
          <p:nvPr/>
        </p:nvSpPr>
        <p:spPr>
          <a:xfrm>
            <a:off x="1767045" y="243174"/>
            <a:ext cx="1613647" cy="276999"/>
          </a:xfrm>
          <a:prstGeom prst="rect">
            <a:avLst/>
          </a:prstGeom>
          <a:noFill/>
        </p:spPr>
        <p:txBody>
          <a:bodyPr wrap="none" rtlCol="0">
            <a:spAutoFit/>
          </a:bodyPr>
          <a:lstStyle/>
          <a:p>
            <a:r>
              <a:rPr lang="en-US" sz="1200" dirty="0">
                <a:solidFill>
                  <a:srgbClr val="C00000"/>
                </a:solidFill>
              </a:rPr>
              <a:t>This line can be orange</a:t>
            </a:r>
            <a:endParaRPr lang="en-US" sz="1200" dirty="0">
              <a:solidFill>
                <a:srgbClr val="C00000"/>
              </a:solidFill>
            </a:endParaRPr>
          </a:p>
        </p:txBody>
      </p:sp>
      <p:sp>
        <p:nvSpPr>
          <p:cNvPr id="13" name="Title 3"/>
          <p:cNvSpPr txBox="1"/>
          <p:nvPr/>
        </p:nvSpPr>
        <p:spPr>
          <a:xfrm>
            <a:off x="2133600" y="2917741"/>
            <a:ext cx="67310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7A7A"/>
                </a:solidFill>
                <a:latin typeface="Garamond" panose="02020404030301010803" pitchFamily="18" charset="0"/>
                <a:cs typeface="Bangla MN" pitchFamily="2" charset="0"/>
              </a:rPr>
              <a:t>International Handprint Network</a:t>
            </a:r>
            <a:endParaRPr lang="en-US" sz="3600" b="1" dirty="0">
              <a:solidFill>
                <a:srgbClr val="007A7A"/>
              </a:solidFill>
              <a:latin typeface="Garamond" panose="02020404030301010803" pitchFamily="18" charset="0"/>
              <a:cs typeface="Bangla MN" pitchFamily="2" charset="0"/>
            </a:endParaRPr>
          </a:p>
        </p:txBody>
      </p:sp>
      <p:pic>
        <p:nvPicPr>
          <p:cNvPr id="14" name="Picture 13"/>
          <p:cNvPicPr>
            <a:picLocks noChangeAspect="1"/>
          </p:cNvPicPr>
          <p:nvPr/>
        </p:nvPicPr>
        <p:blipFill rotWithShape="1">
          <a:blip r:embed="rId2"/>
          <a:srcRect r="46512"/>
          <a:stretch>
            <a:fillRect/>
          </a:stretch>
        </p:blipFill>
        <p:spPr>
          <a:xfrm>
            <a:off x="88717" y="2722020"/>
            <a:ext cx="2044883" cy="1174663"/>
          </a:xfrm>
          <a:prstGeom prst="rect">
            <a:avLst/>
          </a:prstGeom>
        </p:spPr>
      </p:pic>
      <p:sp>
        <p:nvSpPr>
          <p:cNvPr id="16" name="Title 3"/>
          <p:cNvSpPr txBox="1"/>
          <p:nvPr/>
        </p:nvSpPr>
        <p:spPr>
          <a:xfrm>
            <a:off x="1760220" y="817779"/>
            <a:ext cx="770763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007A7A"/>
                </a:solidFill>
                <a:latin typeface="Bangla MN" pitchFamily="2" charset="0"/>
                <a:cs typeface="Bangla MN" pitchFamily="2" charset="0"/>
              </a:rPr>
              <a:t>International Handprint Network</a:t>
            </a:r>
            <a:endParaRPr lang="en-US" sz="3000" b="1" dirty="0">
              <a:solidFill>
                <a:srgbClr val="007A7A"/>
              </a:solidFill>
              <a:latin typeface="Bangla MN" pitchFamily="2" charset="0"/>
              <a:cs typeface="Bangla MN" pitchFamily="2" charset="0"/>
            </a:endParaRPr>
          </a:p>
        </p:txBody>
      </p:sp>
      <p:pic>
        <p:nvPicPr>
          <p:cNvPr id="17" name="Picture 16"/>
          <p:cNvPicPr>
            <a:picLocks noChangeAspect="1"/>
          </p:cNvPicPr>
          <p:nvPr/>
        </p:nvPicPr>
        <p:blipFill rotWithShape="1">
          <a:blip r:embed="rId2"/>
          <a:srcRect r="46512"/>
          <a:stretch>
            <a:fillRect/>
          </a:stretch>
        </p:blipFill>
        <p:spPr>
          <a:xfrm>
            <a:off x="20987" y="520173"/>
            <a:ext cx="2112613" cy="1213569"/>
          </a:xfrm>
          <a:prstGeom prst="rect">
            <a:avLst/>
          </a:prstGeom>
        </p:spPr>
      </p:pic>
      <p:sp>
        <p:nvSpPr>
          <p:cNvPr id="20" name="TextBox 19"/>
          <p:cNvSpPr txBox="1"/>
          <p:nvPr/>
        </p:nvSpPr>
        <p:spPr>
          <a:xfrm>
            <a:off x="3519252" y="1536272"/>
            <a:ext cx="2335448" cy="369332"/>
          </a:xfrm>
          <a:prstGeom prst="rect">
            <a:avLst/>
          </a:prstGeom>
          <a:noFill/>
        </p:spPr>
        <p:txBody>
          <a:bodyPr wrap="none" rtlCol="0">
            <a:spAutoFit/>
          </a:bodyPr>
          <a:lstStyle/>
          <a:p>
            <a:r>
              <a:rPr lang="en-US" dirty="0"/>
              <a:t>Font name: Bangla MN</a:t>
            </a:r>
            <a:endParaRPr lang="en-US" dirty="0"/>
          </a:p>
        </p:txBody>
      </p:sp>
      <p:sp>
        <p:nvSpPr>
          <p:cNvPr id="21" name="TextBox 20"/>
          <p:cNvSpPr txBox="1"/>
          <p:nvPr/>
        </p:nvSpPr>
        <p:spPr>
          <a:xfrm>
            <a:off x="3731609" y="3893460"/>
            <a:ext cx="2298643" cy="369332"/>
          </a:xfrm>
          <a:prstGeom prst="rect">
            <a:avLst/>
          </a:prstGeom>
          <a:noFill/>
        </p:spPr>
        <p:txBody>
          <a:bodyPr wrap="none" rtlCol="0">
            <a:spAutoFit/>
          </a:bodyPr>
          <a:lstStyle/>
          <a:p>
            <a:r>
              <a:rPr lang="en-US" dirty="0"/>
              <a:t>Font name: Garamond</a:t>
            </a:r>
            <a:endParaRPr lang="en-US" dirty="0"/>
          </a:p>
        </p:txBody>
      </p:sp>
      <p:sp>
        <p:nvSpPr>
          <p:cNvPr id="23" name="TextBox 22"/>
          <p:cNvSpPr txBox="1"/>
          <p:nvPr/>
        </p:nvSpPr>
        <p:spPr>
          <a:xfrm>
            <a:off x="42335" y="1958265"/>
            <a:ext cx="2673809" cy="276999"/>
          </a:xfrm>
          <a:prstGeom prst="rect">
            <a:avLst/>
          </a:prstGeom>
          <a:noFill/>
        </p:spPr>
        <p:txBody>
          <a:bodyPr wrap="none" rtlCol="0">
            <a:spAutoFit/>
          </a:bodyPr>
          <a:lstStyle/>
          <a:p>
            <a:r>
              <a:rPr lang="en-US" sz="1200" dirty="0">
                <a:solidFill>
                  <a:srgbClr val="C00000"/>
                </a:solidFill>
              </a:rPr>
              <a:t>The Handprint Logo can be slightly small</a:t>
            </a:r>
            <a:endParaRPr lang="en-US" sz="120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3999" cy="5206666"/>
            <a:chOff x="1" y="0"/>
            <a:chExt cx="9143999" cy="5206666"/>
          </a:xfrm>
        </p:grpSpPr>
        <p:sp>
          <p:nvSpPr>
            <p:cNvPr id="2" name="Rectangle 1"/>
            <p:cNvSpPr/>
            <p:nvPr/>
          </p:nvSpPr>
          <p:spPr>
            <a:xfrm>
              <a:off x="1" y="0"/>
              <a:ext cx="9143999" cy="5206666"/>
            </a:xfrm>
            <a:prstGeom prst="rect">
              <a:avLst/>
            </a:prstGeom>
            <a:solidFill>
              <a:srgbClr val="469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Rectangle 2"/>
            <p:cNvSpPr/>
            <p:nvPr/>
          </p:nvSpPr>
          <p:spPr>
            <a:xfrm>
              <a:off x="105816" y="112594"/>
              <a:ext cx="8932414" cy="490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t>
              </a:r>
              <a:endParaRPr lang="en-US" sz="1350" dirty="0">
                <a:solidFill>
                  <a:prstClr val="white"/>
                </a:solidFill>
                <a:latin typeface="Calibri" panose="020F0502020204030204"/>
              </a:endParaRPr>
            </a:p>
          </p:txBody>
        </p:sp>
      </p:grpSp>
      <p:pic>
        <p:nvPicPr>
          <p:cNvPr id="65" name="Picture 64"/>
          <p:cNvPicPr>
            <a:picLocks noChangeAspect="1"/>
          </p:cNvPicPr>
          <p:nvPr/>
        </p:nvPicPr>
        <p:blipFill rotWithShape="1">
          <a:blip r:embed="rId1"/>
          <a:srcRect l="17376"/>
          <a:stretch>
            <a:fillRect/>
          </a:stretch>
        </p:blipFill>
        <p:spPr>
          <a:xfrm rot="20491088">
            <a:off x="7982178" y="4001903"/>
            <a:ext cx="529877" cy="617558"/>
          </a:xfrm>
          <a:prstGeom prst="rect">
            <a:avLst/>
          </a:prstGeom>
        </p:spPr>
      </p:pic>
      <p:pic>
        <p:nvPicPr>
          <p:cNvPr id="66" name="Picture 65"/>
          <p:cNvPicPr>
            <a:picLocks noChangeAspect="1"/>
          </p:cNvPicPr>
          <p:nvPr/>
        </p:nvPicPr>
        <p:blipFill rotWithShape="1">
          <a:blip r:embed="rId1">
            <a:duotone>
              <a:schemeClr val="accent2">
                <a:shade val="45000"/>
                <a:satMod val="135000"/>
              </a:schemeClr>
              <a:prstClr val="white"/>
            </a:duotone>
          </a:blip>
          <a:srcRect l="17376"/>
          <a:stretch>
            <a:fillRect/>
          </a:stretch>
        </p:blipFill>
        <p:spPr>
          <a:xfrm rot="19192153">
            <a:off x="7651241" y="4349856"/>
            <a:ext cx="429547" cy="500626"/>
          </a:xfrm>
          <a:prstGeom prst="rect">
            <a:avLst/>
          </a:prstGeom>
        </p:spPr>
      </p:pic>
      <p:pic>
        <p:nvPicPr>
          <p:cNvPr id="67" name="Picture 66"/>
          <p:cNvPicPr>
            <a:picLocks noChangeAspect="1"/>
          </p:cNvPicPr>
          <p:nvPr/>
        </p:nvPicPr>
        <p:blipFill rotWithShape="1">
          <a:blip r:embed="rId1">
            <a:duotone>
              <a:schemeClr val="accent5">
                <a:shade val="45000"/>
                <a:satMod val="135000"/>
              </a:schemeClr>
              <a:prstClr val="white"/>
            </a:duotone>
          </a:blip>
          <a:srcRect l="17376"/>
          <a:stretch>
            <a:fillRect/>
          </a:stretch>
        </p:blipFill>
        <p:spPr>
          <a:xfrm rot="19719626">
            <a:off x="8509170" y="4524179"/>
            <a:ext cx="349276" cy="407072"/>
          </a:xfrm>
          <a:prstGeom prst="rect">
            <a:avLst/>
          </a:prstGeom>
        </p:spPr>
      </p:pic>
      <p:pic>
        <p:nvPicPr>
          <p:cNvPr id="68" name="Picture 67"/>
          <p:cNvPicPr>
            <a:picLocks noChangeAspect="1"/>
          </p:cNvPicPr>
          <p:nvPr/>
        </p:nvPicPr>
        <p:blipFill rotWithShape="1">
          <a:blip r:embed="rId1">
            <a:duotone>
              <a:schemeClr val="accent4">
                <a:shade val="45000"/>
                <a:satMod val="135000"/>
              </a:schemeClr>
              <a:prstClr val="white"/>
            </a:duotone>
          </a:blip>
          <a:srcRect l="17376"/>
          <a:stretch>
            <a:fillRect/>
          </a:stretch>
        </p:blipFill>
        <p:spPr>
          <a:xfrm rot="925653">
            <a:off x="8091786" y="4569004"/>
            <a:ext cx="354587" cy="413263"/>
          </a:xfrm>
          <a:prstGeom prst="rect">
            <a:avLst/>
          </a:prstGeom>
        </p:spPr>
      </p:pic>
      <p:pic>
        <p:nvPicPr>
          <p:cNvPr id="69" name="Picture 68"/>
          <p:cNvPicPr>
            <a:picLocks noChangeAspect="1"/>
          </p:cNvPicPr>
          <p:nvPr/>
        </p:nvPicPr>
        <p:blipFill rotWithShape="1">
          <a:blip r:embed="rId1">
            <a:duotone>
              <a:schemeClr val="accent6">
                <a:shade val="45000"/>
                <a:satMod val="135000"/>
              </a:schemeClr>
              <a:prstClr val="white"/>
            </a:duotone>
          </a:blip>
          <a:srcRect l="17376"/>
          <a:stretch>
            <a:fillRect/>
          </a:stretch>
        </p:blipFill>
        <p:spPr>
          <a:xfrm rot="20762303">
            <a:off x="8535394" y="4139295"/>
            <a:ext cx="354587" cy="413263"/>
          </a:xfrm>
          <a:prstGeom prst="rect">
            <a:avLst/>
          </a:prstGeom>
        </p:spPr>
      </p:pic>
      <p:pic>
        <p:nvPicPr>
          <p:cNvPr id="70" name="Picture 69"/>
          <p:cNvPicPr>
            <a:picLocks noChangeAspect="1"/>
          </p:cNvPicPr>
          <p:nvPr/>
        </p:nvPicPr>
        <p:blipFill rotWithShape="1">
          <a:blip r:embed="rId1">
            <a:duotone>
              <a:schemeClr val="accent3">
                <a:shade val="45000"/>
                <a:satMod val="135000"/>
              </a:schemeClr>
              <a:prstClr val="white"/>
            </a:duotone>
          </a:blip>
          <a:srcRect l="17376"/>
          <a:stretch>
            <a:fillRect/>
          </a:stretch>
        </p:blipFill>
        <p:spPr>
          <a:xfrm rot="1429057">
            <a:off x="8405240" y="3760477"/>
            <a:ext cx="347833" cy="405390"/>
          </a:xfrm>
          <a:prstGeom prst="rect">
            <a:avLst/>
          </a:prstGeom>
        </p:spPr>
      </p:pic>
      <p:pic>
        <p:nvPicPr>
          <p:cNvPr id="25" name="Picture 24"/>
          <p:cNvPicPr>
            <a:picLocks noChangeAspect="1"/>
          </p:cNvPicPr>
          <p:nvPr/>
        </p:nvPicPr>
        <p:blipFill>
          <a:blip r:embed="rId2"/>
          <a:stretch>
            <a:fillRect/>
          </a:stretch>
        </p:blipFill>
        <p:spPr>
          <a:xfrm>
            <a:off x="-13789" y="1272962"/>
            <a:ext cx="3681323" cy="3414561"/>
          </a:xfrm>
          <a:prstGeom prst="rect">
            <a:avLst/>
          </a:prstGeom>
        </p:spPr>
      </p:pic>
      <p:sp>
        <p:nvSpPr>
          <p:cNvPr id="28" name="Arc 27"/>
          <p:cNvSpPr/>
          <p:nvPr/>
        </p:nvSpPr>
        <p:spPr>
          <a:xfrm rot="894638">
            <a:off x="1310628" y="1605132"/>
            <a:ext cx="1534862" cy="1574727"/>
          </a:xfrm>
          <a:prstGeom prst="arc">
            <a:avLst>
              <a:gd name="adj1" fmla="val 15813319"/>
              <a:gd name="adj2" fmla="val 19947545"/>
            </a:avLst>
          </a:prstGeom>
          <a:ln w="38100">
            <a:solidFill>
              <a:srgbClr val="CE7A4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11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97500" l="0" r="99682"/>
                    </a14:imgEffect>
                  </a14:imgLayer>
                </a14:imgProps>
              </a:ext>
            </a:extLst>
          </a:blip>
          <a:stretch>
            <a:fillRect/>
          </a:stretch>
        </p:blipFill>
        <p:spPr>
          <a:xfrm>
            <a:off x="593287" y="1610480"/>
            <a:ext cx="2342772" cy="2089096"/>
          </a:xfrm>
          <a:prstGeom prst="rect">
            <a:avLst/>
          </a:prstGeom>
        </p:spPr>
      </p:pic>
      <p:sp>
        <p:nvSpPr>
          <p:cNvPr id="27" name="Arc 26"/>
          <p:cNvSpPr/>
          <p:nvPr/>
        </p:nvSpPr>
        <p:spPr>
          <a:xfrm rot="8576178">
            <a:off x="587795" y="2052987"/>
            <a:ext cx="1722627" cy="2046474"/>
          </a:xfrm>
          <a:prstGeom prst="arc">
            <a:avLst>
              <a:gd name="adj1" fmla="val 18276572"/>
              <a:gd name="adj2" fmla="val 2446489"/>
            </a:avLst>
          </a:prstGeom>
          <a:ln w="57150">
            <a:solidFill>
              <a:srgbClr val="CE7A4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11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p:cNvSpPr/>
          <p:nvPr/>
        </p:nvSpPr>
        <p:spPr>
          <a:xfrm>
            <a:off x="4153389" y="484069"/>
            <a:ext cx="2741023" cy="461665"/>
          </a:xfrm>
          <a:prstGeom prst="rect">
            <a:avLst/>
          </a:prstGeom>
          <a:solidFill>
            <a:schemeClr val="accent6">
              <a:lumMod val="60000"/>
              <a:lumOff val="40000"/>
            </a:schemeClr>
          </a:solidFill>
        </p:spPr>
        <p:txBody>
          <a:bodyPr wrap="square">
            <a:spAutoFit/>
          </a:bodyPr>
          <a:lstStyle/>
          <a:p>
            <a:pPr algn="ctr" defTabSz="685800">
              <a:defRPr/>
            </a:pPr>
            <a:r>
              <a:rPr lang="en-US" sz="2400" b="1" dirty="0">
                <a:solidFill>
                  <a:prstClr val="black"/>
                </a:solidFill>
                <a:latin typeface="Academy Engraved LET Plain" panose="02000000000000000000" pitchFamily="2" charset="0"/>
                <a:cs typeface="Dubai" panose="020B0503030403030204" pitchFamily="34" charset="-78"/>
              </a:rPr>
              <a:t>Rob O'Donoghue </a:t>
            </a:r>
            <a:endParaRPr lang="en-US" sz="2400" b="1" dirty="0">
              <a:solidFill>
                <a:prstClr val="black"/>
              </a:solidFill>
              <a:latin typeface="Academy Engraved LET Plain" panose="02000000000000000000" pitchFamily="2" charset="0"/>
              <a:cs typeface="Dubai" panose="020B0503030403030204" pitchFamily="34" charset="-78"/>
            </a:endParaRPr>
          </a:p>
        </p:txBody>
      </p:sp>
      <p:sp>
        <p:nvSpPr>
          <p:cNvPr id="23" name="Rectangle 22"/>
          <p:cNvSpPr/>
          <p:nvPr/>
        </p:nvSpPr>
        <p:spPr>
          <a:xfrm>
            <a:off x="3736389" y="970255"/>
            <a:ext cx="3569817" cy="323165"/>
          </a:xfrm>
          <a:prstGeom prst="rect">
            <a:avLst/>
          </a:prstGeom>
        </p:spPr>
        <p:txBody>
          <a:bodyPr wrap="square">
            <a:spAutoFit/>
          </a:bodyPr>
          <a:lstStyle/>
          <a:p>
            <a:pPr algn="ctr" defTabSz="685800">
              <a:defRPr/>
            </a:pPr>
            <a:r>
              <a:rPr lang="en-US" sz="1500" b="1" dirty="0">
                <a:solidFill>
                  <a:prstClr val="black"/>
                </a:solidFill>
                <a:latin typeface="Academy Engraved LET Plain" panose="02000000000000000000" pitchFamily="2" charset="0"/>
                <a:cs typeface="Dubai" panose="020B0503030403030204" pitchFamily="34" charset="-78"/>
              </a:rPr>
              <a:t>Rhodes University, South Africa</a:t>
            </a:r>
            <a:endParaRPr lang="en-US" sz="1500" b="1" dirty="0">
              <a:solidFill>
                <a:prstClr val="black"/>
              </a:solidFill>
              <a:latin typeface="Academy Engraved LET Plain" panose="02000000000000000000" pitchFamily="2" charset="0"/>
              <a:cs typeface="Dubai" panose="020B0503030403030204" pitchFamily="34" charset="-78"/>
            </a:endParaRPr>
          </a:p>
        </p:txBody>
      </p:sp>
      <p:sp>
        <p:nvSpPr>
          <p:cNvPr id="24" name="Rectangle 23"/>
          <p:cNvSpPr/>
          <p:nvPr/>
        </p:nvSpPr>
        <p:spPr>
          <a:xfrm>
            <a:off x="3203864" y="1700793"/>
            <a:ext cx="5043252" cy="2275688"/>
          </a:xfrm>
          <a:prstGeom prst="rect">
            <a:avLst/>
          </a:prstGeom>
        </p:spPr>
        <p:txBody>
          <a:bodyPr wrap="square">
            <a:spAutoFit/>
          </a:bodyPr>
          <a:lstStyle/>
          <a:p>
            <a:pPr algn="ctr" defTabSz="685800">
              <a:defRPr/>
            </a:pPr>
            <a:r>
              <a:rPr lang="en-US" dirty="0">
                <a:solidFill>
                  <a:prstClr val="black"/>
                </a:solidFill>
                <a:latin typeface="Chalkboard SE" panose="03050602040202020205" pitchFamily="66" charset="77"/>
              </a:rPr>
              <a:t>The corner stones of Handprint ethics is empathy and respect. Respect and empathy must go hand in hand for our classroom environments to waken and nurture a caring spirit that grows from within and is affirmed in caring relations through positive learning actions for a more just and sustainable future. </a:t>
            </a:r>
            <a:endParaRPr lang="en-US" dirty="0">
              <a:solidFill>
                <a:prstClr val="black"/>
              </a:solidFill>
              <a:latin typeface="Chalkboard SE" panose="03050602040202020205" pitchFamily="66" charset="77"/>
            </a:endParaRPr>
          </a:p>
          <a:p>
            <a:pPr algn="ctr" defTabSz="685800">
              <a:defRPr/>
            </a:pPr>
            <a:endParaRPr lang="en-US" sz="1590" dirty="0">
              <a:solidFill>
                <a:prstClr val="black"/>
              </a:solidFill>
              <a:latin typeface="Calibri" panose="020F0502020204030204"/>
            </a:endParaRPr>
          </a:p>
        </p:txBody>
      </p:sp>
      <p:sp>
        <p:nvSpPr>
          <p:cNvPr id="29" name="Rectangle 28"/>
          <p:cNvSpPr/>
          <p:nvPr/>
        </p:nvSpPr>
        <p:spPr>
          <a:xfrm>
            <a:off x="7918716" y="3153326"/>
            <a:ext cx="767388" cy="784830"/>
          </a:xfrm>
          <a:prstGeom prst="rect">
            <a:avLst/>
          </a:prstGeom>
        </p:spPr>
        <p:txBody>
          <a:bodyPr wrap="square">
            <a:spAutoFit/>
          </a:bodyPr>
          <a:lstStyle/>
          <a:p>
            <a:pPr algn="ctr" defTabSz="685800">
              <a:defRPr/>
            </a:pPr>
            <a:r>
              <a:rPr lang="en-US" sz="4500" b="1" dirty="0">
                <a:solidFill>
                  <a:srgbClr val="ED7D31"/>
                </a:solidFill>
                <a:latin typeface="Calisto MT" panose="02040603050505030304" pitchFamily="18" charset="77"/>
                <a:cs typeface="Dubai" panose="020B0503030403030204" pitchFamily="34" charset="-78"/>
              </a:rPr>
              <a:t>”</a:t>
            </a:r>
            <a:endParaRPr lang="en-US" sz="2700" b="1" dirty="0">
              <a:solidFill>
                <a:srgbClr val="ED7D31"/>
              </a:solidFill>
              <a:latin typeface="Calisto MT" panose="02040603050505030304" pitchFamily="18" charset="77"/>
              <a:cs typeface="Dubai" panose="020B0503030403030204" pitchFamily="34" charset="-78"/>
            </a:endParaRPr>
          </a:p>
        </p:txBody>
      </p:sp>
      <p:sp>
        <p:nvSpPr>
          <p:cNvPr id="30" name="Rectangle 29"/>
          <p:cNvSpPr/>
          <p:nvPr/>
        </p:nvSpPr>
        <p:spPr>
          <a:xfrm>
            <a:off x="3139904" y="1437882"/>
            <a:ext cx="532518" cy="784830"/>
          </a:xfrm>
          <a:prstGeom prst="rect">
            <a:avLst/>
          </a:prstGeom>
        </p:spPr>
        <p:txBody>
          <a:bodyPr wrap="none">
            <a:spAutoFit/>
          </a:bodyPr>
          <a:lstStyle/>
          <a:p>
            <a:pPr defTabSz="685800">
              <a:defRPr/>
            </a:pPr>
            <a:r>
              <a:rPr lang="en-US" sz="4500" b="1" dirty="0">
                <a:solidFill>
                  <a:srgbClr val="ED7D31"/>
                </a:solidFill>
                <a:latin typeface="Calisto MT" panose="02040603050505030304" pitchFamily="18" charset="77"/>
                <a:cs typeface="Dubai" panose="020B0503030403030204" pitchFamily="34" charset="-78"/>
              </a:rPr>
              <a:t>“</a:t>
            </a:r>
            <a:endParaRPr lang="en-US" sz="4500" dirty="0">
              <a:solidFill>
                <a:prstClr val="black"/>
              </a:solidFill>
              <a:latin typeface="Calibri" panose="020F0502020204030204"/>
            </a:endParaRPr>
          </a:p>
        </p:txBody>
      </p:sp>
      <p:sp>
        <p:nvSpPr>
          <p:cNvPr id="31" name="Rectangle 30"/>
          <p:cNvSpPr/>
          <p:nvPr/>
        </p:nvSpPr>
        <p:spPr>
          <a:xfrm>
            <a:off x="291466" y="1114366"/>
            <a:ext cx="2315283" cy="261610"/>
          </a:xfrm>
          <a:prstGeom prst="rect">
            <a:avLst/>
          </a:prstGeom>
        </p:spPr>
        <p:txBody>
          <a:bodyPr wrap="square">
            <a:spAutoFit/>
          </a:bodyPr>
          <a:lstStyle/>
          <a:p>
            <a:pPr algn="ctr" defTabSz="685800">
              <a:defRPr/>
            </a:pPr>
            <a:r>
              <a:rPr lang="en-US" sz="1100" dirty="0">
                <a:solidFill>
                  <a:srgbClr val="C00000"/>
                </a:solidFill>
                <a:latin typeface="+mj-lt"/>
                <a:cs typeface="Dubai" panose="020B0503030403030204" pitchFamily="34" charset="-78"/>
              </a:rPr>
              <a:t>Will soon share their pictures</a:t>
            </a:r>
            <a:endParaRPr lang="en-US" sz="1100" dirty="0">
              <a:solidFill>
                <a:srgbClr val="C00000"/>
              </a:solidFill>
              <a:latin typeface="+mj-lt"/>
              <a:cs typeface="Dubai" panose="020B0503030403030204" pitchFamily="34"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14444"/>
            <a:ext cx="7814734" cy="994171"/>
          </a:xfrm>
        </p:spPr>
        <p:txBody>
          <a:bodyPr>
            <a:noAutofit/>
          </a:bodyPr>
          <a:lstStyle/>
          <a:p>
            <a:r>
              <a:rPr lang="en-US" sz="2500" b="1" dirty="0">
                <a:solidFill>
                  <a:schemeClr val="accent5">
                    <a:lumMod val="50000"/>
                  </a:schemeClr>
                </a:solidFill>
                <a:latin typeface="Calisto MT"/>
                <a:cs typeface="Calisto MT"/>
              </a:rPr>
              <a:t>The Handprint represents the belief that we can make a difference through individual and collective actions for future sustainability.  </a:t>
            </a:r>
            <a:endParaRPr lang="en-US" sz="2500" b="1" dirty="0">
              <a:solidFill>
                <a:schemeClr val="accent5">
                  <a:lumMod val="50000"/>
                </a:schemeClr>
              </a:solidFill>
              <a:latin typeface="Calisto MT"/>
              <a:cs typeface="Calisto MT"/>
            </a:endParaRPr>
          </a:p>
        </p:txBody>
      </p:sp>
      <p:sp>
        <p:nvSpPr>
          <p:cNvPr id="3" name="Content Placeholder 2"/>
          <p:cNvSpPr>
            <a:spLocks noGrp="1"/>
          </p:cNvSpPr>
          <p:nvPr>
            <p:ph idx="1"/>
          </p:nvPr>
        </p:nvSpPr>
        <p:spPr>
          <a:xfrm>
            <a:off x="274376" y="1422942"/>
            <a:ext cx="8099158" cy="3508831"/>
          </a:xfrm>
        </p:spPr>
        <p:txBody>
          <a:bodyPr>
            <a:normAutofit/>
          </a:bodyPr>
          <a:lstStyle/>
          <a:p>
            <a:pPr marL="0" indent="0" algn="ctr">
              <a:buNone/>
            </a:pPr>
            <a:r>
              <a:rPr lang="en-US" sz="2100" dirty="0">
                <a:solidFill>
                  <a:schemeClr val="tx1">
                    <a:lumMod val="85000"/>
                    <a:lumOff val="15000"/>
                  </a:schemeClr>
                </a:solidFill>
                <a:latin typeface="Calisto MT"/>
                <a:cs typeface="Calisto MT"/>
              </a:rPr>
              <a:t>We are experiencing drastic changes in environmental conditions which can sometimes bring a sense of fear and helplessness especially among children. Hence, it is important for us to educate future generations that positive actions can help cope with these challenges. This is where the </a:t>
            </a:r>
            <a:r>
              <a:rPr lang="en-US" sz="2100" b="1" dirty="0">
                <a:solidFill>
                  <a:srgbClr val="FF6600"/>
                </a:solidFill>
                <a:latin typeface="Garamond" panose="02020404030301010803" pitchFamily="18" charset="0"/>
                <a:cs typeface="Calisto MT"/>
              </a:rPr>
              <a:t>HANDPRINT</a:t>
            </a:r>
            <a:r>
              <a:rPr lang="en-US" sz="2100" dirty="0">
                <a:solidFill>
                  <a:schemeClr val="tx1">
                    <a:lumMod val="85000"/>
                    <a:lumOff val="15000"/>
                  </a:schemeClr>
                </a:solidFill>
                <a:latin typeface="Calisto MT"/>
                <a:cs typeface="Calisto MT"/>
              </a:rPr>
              <a:t> appears as a symbol of hope, to make us believe, have the courage and commitment to solve environment and sustainability problems. It captures the energy of young minds, who have the caring attitude for building sustainable societies and to inspire all to be responsible for a healthier planet. </a:t>
            </a:r>
            <a:endParaRPr lang="sk-SK" sz="1900" dirty="0">
              <a:solidFill>
                <a:schemeClr val="tx1">
                  <a:lumMod val="85000"/>
                  <a:lumOff val="15000"/>
                </a:schemeClr>
              </a:solidFill>
              <a:latin typeface="Calisto MT"/>
              <a:cs typeface="Calisto MT"/>
            </a:endParaRPr>
          </a:p>
          <a:p>
            <a:pPr marL="0" indent="0">
              <a:buNone/>
            </a:pPr>
            <a:endParaRPr lang="en-US" sz="1900" dirty="0">
              <a:solidFill>
                <a:schemeClr val="tx1">
                  <a:lumMod val="95000"/>
                  <a:lumOff val="5000"/>
                </a:schemeClr>
              </a:solidFill>
              <a:latin typeface="Calisto MT"/>
              <a:cs typeface="Calisto MT"/>
            </a:endParaRPr>
          </a:p>
        </p:txBody>
      </p:sp>
      <p:sp>
        <p:nvSpPr>
          <p:cNvPr id="5" name="Rectangle 4"/>
          <p:cNvSpPr/>
          <p:nvPr/>
        </p:nvSpPr>
        <p:spPr>
          <a:xfrm>
            <a:off x="8686801" y="205740"/>
            <a:ext cx="274319" cy="640080"/>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072437" y="-86648"/>
            <a:ext cx="1503045" cy="584775"/>
          </a:xfrm>
          <a:prstGeom prst="rect">
            <a:avLst/>
          </a:prstGeom>
          <a:noFill/>
        </p:spPr>
        <p:txBody>
          <a:bodyPr wrap="square" rtlCol="0">
            <a:spAutoFit/>
          </a:bodyPr>
          <a:lstStyle/>
          <a:p>
            <a:r>
              <a:rPr lang="en-US" sz="1600" dirty="0">
                <a:solidFill>
                  <a:srgbClr val="C00000"/>
                </a:solidFill>
              </a:rPr>
              <a:t>Font colour used:</a:t>
            </a:r>
            <a:endParaRPr lang="en-US" sz="16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330" y="1137285"/>
            <a:ext cx="2228850" cy="857250"/>
          </a:xfrm>
        </p:spPr>
        <p:txBody>
          <a:bodyPr>
            <a:noAutofit/>
          </a:bodyPr>
          <a:lstStyle/>
          <a:p>
            <a:r>
              <a:rPr lang="en-US" sz="2000" dirty="0">
                <a:solidFill>
                  <a:schemeClr val="accent2"/>
                </a:solidFill>
              </a:rPr>
              <a:t>Layout for “what does handprint stand for?”</a:t>
            </a:r>
            <a:endParaRPr lang="en-US" sz="2000" dirty="0">
              <a:solidFill>
                <a:schemeClr val="accent2"/>
              </a:solidFill>
            </a:endParaRPr>
          </a:p>
        </p:txBody>
      </p:sp>
      <p:sp>
        <p:nvSpPr>
          <p:cNvPr id="5" name="Rectangle 4"/>
          <p:cNvSpPr/>
          <p:nvPr/>
        </p:nvSpPr>
        <p:spPr>
          <a:xfrm>
            <a:off x="1588770" y="80010"/>
            <a:ext cx="2423160" cy="2114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Photo</a:t>
            </a:r>
            <a:endParaRPr lang="en-US" dirty="0"/>
          </a:p>
        </p:txBody>
      </p:sp>
      <p:sp>
        <p:nvSpPr>
          <p:cNvPr id="7" name="Rectangle 6"/>
          <p:cNvSpPr/>
          <p:nvPr/>
        </p:nvSpPr>
        <p:spPr>
          <a:xfrm>
            <a:off x="4411980" y="80010"/>
            <a:ext cx="2419350" cy="2011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Photo</a:t>
            </a:r>
            <a:endParaRPr lang="en-US" dirty="0"/>
          </a:p>
        </p:txBody>
      </p:sp>
      <p:sp>
        <p:nvSpPr>
          <p:cNvPr id="8" name="TextBox 7"/>
          <p:cNvSpPr txBox="1"/>
          <p:nvPr/>
        </p:nvSpPr>
        <p:spPr>
          <a:xfrm>
            <a:off x="2351941" y="2205990"/>
            <a:ext cx="565348" cy="369332"/>
          </a:xfrm>
          <a:prstGeom prst="rect">
            <a:avLst/>
          </a:prstGeom>
          <a:noFill/>
        </p:spPr>
        <p:txBody>
          <a:bodyPr wrap="none" rtlCol="0">
            <a:spAutoFit/>
          </a:bodyPr>
          <a:lstStyle/>
          <a:p>
            <a:r>
              <a:rPr lang="en-US" dirty="0"/>
              <a:t>Text</a:t>
            </a:r>
            <a:endParaRPr lang="en-US" dirty="0"/>
          </a:p>
        </p:txBody>
      </p:sp>
      <p:sp>
        <p:nvSpPr>
          <p:cNvPr id="9" name="TextBox 8"/>
          <p:cNvSpPr txBox="1"/>
          <p:nvPr/>
        </p:nvSpPr>
        <p:spPr>
          <a:xfrm>
            <a:off x="5270401" y="2205990"/>
            <a:ext cx="565348" cy="369332"/>
          </a:xfrm>
          <a:prstGeom prst="rect">
            <a:avLst/>
          </a:prstGeom>
          <a:noFill/>
        </p:spPr>
        <p:txBody>
          <a:bodyPr wrap="none" rtlCol="0">
            <a:spAutoFit/>
          </a:bodyPr>
          <a:lstStyle/>
          <a:p>
            <a:r>
              <a:rPr lang="en-US" dirty="0"/>
              <a:t>Text</a:t>
            </a:r>
            <a:endParaRPr lang="en-US" dirty="0"/>
          </a:p>
        </p:txBody>
      </p:sp>
      <p:sp>
        <p:nvSpPr>
          <p:cNvPr id="10" name="Rectangle 9"/>
          <p:cNvSpPr/>
          <p:nvPr/>
        </p:nvSpPr>
        <p:spPr>
          <a:xfrm>
            <a:off x="1672590" y="2643902"/>
            <a:ext cx="2423160" cy="2114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Photo</a:t>
            </a:r>
            <a:endParaRPr lang="en-US" dirty="0"/>
          </a:p>
        </p:txBody>
      </p:sp>
      <p:sp>
        <p:nvSpPr>
          <p:cNvPr id="11" name="Rectangle 10"/>
          <p:cNvSpPr/>
          <p:nvPr/>
        </p:nvSpPr>
        <p:spPr>
          <a:xfrm>
            <a:off x="4495800" y="2643902"/>
            <a:ext cx="2419350" cy="2011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Photo</a:t>
            </a:r>
            <a:endParaRPr lang="en-US" dirty="0"/>
          </a:p>
        </p:txBody>
      </p:sp>
      <p:sp>
        <p:nvSpPr>
          <p:cNvPr id="12" name="TextBox 11"/>
          <p:cNvSpPr txBox="1"/>
          <p:nvPr/>
        </p:nvSpPr>
        <p:spPr>
          <a:xfrm>
            <a:off x="2504341" y="4769882"/>
            <a:ext cx="565348" cy="369332"/>
          </a:xfrm>
          <a:prstGeom prst="rect">
            <a:avLst/>
          </a:prstGeom>
          <a:noFill/>
        </p:spPr>
        <p:txBody>
          <a:bodyPr wrap="none" rtlCol="0">
            <a:spAutoFit/>
          </a:bodyPr>
          <a:lstStyle/>
          <a:p>
            <a:r>
              <a:rPr lang="en-US" dirty="0"/>
              <a:t>Text</a:t>
            </a:r>
            <a:endParaRPr lang="en-US" dirty="0"/>
          </a:p>
        </p:txBody>
      </p:sp>
      <p:sp>
        <p:nvSpPr>
          <p:cNvPr id="13" name="TextBox 12"/>
          <p:cNvSpPr txBox="1"/>
          <p:nvPr/>
        </p:nvSpPr>
        <p:spPr>
          <a:xfrm>
            <a:off x="5422801" y="4769882"/>
            <a:ext cx="565348" cy="369332"/>
          </a:xfrm>
          <a:prstGeom prst="rect">
            <a:avLst/>
          </a:prstGeom>
          <a:noFill/>
        </p:spPr>
        <p:txBody>
          <a:bodyPr wrap="none" rtlCol="0">
            <a:spAutoFit/>
          </a:bodyPr>
          <a:lstStyle/>
          <a:p>
            <a:r>
              <a:rPr lang="en-US" dirty="0"/>
              <a:t>Text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47877" y="714363"/>
            <a:ext cx="4030133" cy="3022600"/>
          </a:xfrm>
          <a:prstGeom prst="rect">
            <a:avLst/>
          </a:prstGeom>
        </p:spPr>
      </p:pic>
      <p:pic>
        <p:nvPicPr>
          <p:cNvPr id="7" name="Picture 6"/>
          <p:cNvPicPr>
            <a:picLocks noChangeAspect="1"/>
          </p:cNvPicPr>
          <p:nvPr/>
        </p:nvPicPr>
        <p:blipFill>
          <a:blip r:embed="rId2"/>
          <a:stretch>
            <a:fillRect/>
          </a:stretch>
        </p:blipFill>
        <p:spPr>
          <a:xfrm>
            <a:off x="4397168" y="714363"/>
            <a:ext cx="4533900" cy="3022600"/>
          </a:xfrm>
          <a:prstGeom prst="rect">
            <a:avLst/>
          </a:prstGeom>
        </p:spPr>
      </p:pic>
      <p:sp>
        <p:nvSpPr>
          <p:cNvPr id="8" name="Rectangle 7"/>
          <p:cNvSpPr/>
          <p:nvPr/>
        </p:nvSpPr>
        <p:spPr>
          <a:xfrm>
            <a:off x="1394720" y="44448"/>
            <a:ext cx="5766579" cy="584775"/>
          </a:xfrm>
          <a:prstGeom prst="rect">
            <a:avLst/>
          </a:prstGeom>
        </p:spPr>
        <p:txBody>
          <a:bodyPr wrap="none">
            <a:spAutoFit/>
          </a:bodyPr>
          <a:lstStyle/>
          <a:p>
            <a:r>
              <a:rPr lang="en-US" sz="3200" b="1" dirty="0">
                <a:solidFill>
                  <a:srgbClr val="1E2479"/>
                </a:solidFill>
                <a:latin typeface="Garamond" panose="02020404030301010803" pitchFamily="18" charset="0"/>
                <a:cs typeface="Calisto MT"/>
              </a:rPr>
              <a:t>What does Handprint stand for?</a:t>
            </a:r>
            <a:endParaRPr lang="en-US" sz="3200" dirty="0">
              <a:solidFill>
                <a:srgbClr val="1E2479"/>
              </a:solidFill>
            </a:endParaRPr>
          </a:p>
        </p:txBody>
      </p:sp>
      <p:pic>
        <p:nvPicPr>
          <p:cNvPr id="12" name="Picture 11"/>
          <p:cNvPicPr>
            <a:picLocks noChangeAspect="1"/>
          </p:cNvPicPr>
          <p:nvPr/>
        </p:nvPicPr>
        <p:blipFill>
          <a:blip r:embed="rId3"/>
          <a:stretch>
            <a:fillRect/>
          </a:stretch>
        </p:blipFill>
        <p:spPr>
          <a:xfrm>
            <a:off x="8031265" y="12411"/>
            <a:ext cx="755442" cy="672426"/>
          </a:xfrm>
          <a:prstGeom prst="rect">
            <a:avLst/>
          </a:prstGeom>
        </p:spPr>
      </p:pic>
      <p:sp>
        <p:nvSpPr>
          <p:cNvPr id="13" name="Rectangle 12"/>
          <p:cNvSpPr/>
          <p:nvPr/>
        </p:nvSpPr>
        <p:spPr>
          <a:xfrm>
            <a:off x="7161299" y="38506"/>
            <a:ext cx="1059771" cy="646331"/>
          </a:xfrm>
          <a:prstGeom prst="rect">
            <a:avLst/>
          </a:prstGeom>
        </p:spPr>
        <p:txBody>
          <a:bodyPr wrap="square">
            <a:spAutoFit/>
          </a:bodyPr>
          <a:lstStyle/>
          <a:p>
            <a:r>
              <a:rPr lang="en-US" sz="1200" dirty="0">
                <a:solidFill>
                  <a:srgbClr val="C00000"/>
                </a:solidFill>
              </a:rPr>
              <a:t>Font color used for the title:</a:t>
            </a:r>
            <a:endParaRPr lang="en-US" sz="1200" dirty="0">
              <a:solidFill>
                <a:srgbClr val="C00000"/>
              </a:solidFill>
            </a:endParaRPr>
          </a:p>
        </p:txBody>
      </p:sp>
      <p:sp>
        <p:nvSpPr>
          <p:cNvPr id="14" name="Content Placeholder 2"/>
          <p:cNvSpPr>
            <a:spLocks noGrp="1"/>
          </p:cNvSpPr>
          <p:nvPr>
            <p:ph idx="1"/>
          </p:nvPr>
        </p:nvSpPr>
        <p:spPr>
          <a:xfrm>
            <a:off x="569121" y="3782580"/>
            <a:ext cx="3387644" cy="1428872"/>
          </a:xfrm>
        </p:spPr>
        <p:txBody>
          <a:bodyPr>
            <a:normAutofit/>
          </a:bodyPr>
          <a:lstStyle/>
          <a:p>
            <a:pPr marL="0" indent="0" algn="ctr">
              <a:buNone/>
            </a:pPr>
            <a:r>
              <a:rPr lang="en-US" sz="2400" b="1" dirty="0">
                <a:solidFill>
                  <a:srgbClr val="005493"/>
                </a:solidFill>
                <a:latin typeface="Garamond" panose="02020404030301010803" pitchFamily="18" charset="0"/>
                <a:cs typeface="Bangla MN" pitchFamily="2" charset="0"/>
              </a:rPr>
              <a:t>Positive </a:t>
            </a:r>
            <a:r>
              <a:rPr lang="en-US" sz="2400" dirty="0">
                <a:solidFill>
                  <a:srgbClr val="005493"/>
                </a:solidFill>
                <a:latin typeface="Garamond" panose="02020404030301010803" pitchFamily="18" charset="0"/>
                <a:cs typeface="Bangla MN" pitchFamily="2" charset="0"/>
              </a:rPr>
              <a:t>&amp; </a:t>
            </a:r>
            <a:r>
              <a:rPr lang="en-US" sz="2400" b="1" dirty="0">
                <a:solidFill>
                  <a:srgbClr val="005493"/>
                </a:solidFill>
                <a:latin typeface="Garamond" panose="02020404030301010803" pitchFamily="18" charset="0"/>
                <a:cs typeface="Bangla MN" pitchFamily="2" charset="0"/>
              </a:rPr>
              <a:t>tangible actions </a:t>
            </a:r>
            <a:r>
              <a:rPr lang="en-US" sz="2400" dirty="0">
                <a:latin typeface="Garamond" panose="02020404030301010803" pitchFamily="18" charset="0"/>
                <a:cs typeface="Bangla MN" pitchFamily="2" charset="0"/>
              </a:rPr>
              <a:t>towards future sustainability. </a:t>
            </a:r>
            <a:endParaRPr lang="en-US" sz="2400" dirty="0">
              <a:latin typeface="Garamond" panose="02020404030301010803" pitchFamily="18" charset="0"/>
              <a:cs typeface="Calisto MT"/>
            </a:endParaRPr>
          </a:p>
        </p:txBody>
      </p:sp>
      <p:sp>
        <p:nvSpPr>
          <p:cNvPr id="15" name="Content Placeholder 2"/>
          <p:cNvSpPr txBox="1"/>
          <p:nvPr/>
        </p:nvSpPr>
        <p:spPr>
          <a:xfrm>
            <a:off x="5194128" y="3886162"/>
            <a:ext cx="3352476" cy="8862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b="1" dirty="0">
                <a:solidFill>
                  <a:schemeClr val="accent2">
                    <a:lumMod val="75000"/>
                  </a:schemeClr>
                </a:solidFill>
                <a:latin typeface="Garamond" panose="02020404030301010803" pitchFamily="18" charset="0"/>
                <a:cs typeface="Bangla MN" pitchFamily="2" charset="0"/>
              </a:rPr>
              <a:t>Commitment </a:t>
            </a:r>
            <a:r>
              <a:rPr lang="en-US" sz="2400" dirty="0">
                <a:latin typeface="Garamond" panose="02020404030301010803" pitchFamily="18" charset="0"/>
                <a:cs typeface="Bangla MN" pitchFamily="2" charset="0"/>
              </a:rPr>
              <a:t>to act for the common good.</a:t>
            </a:r>
            <a:endParaRPr lang="en-US" sz="2400" dirty="0">
              <a:latin typeface="Garamond" panose="02020404030301010803" pitchFamily="18" charset="0"/>
              <a:cs typeface="Bangla MN" pitchFamily="2" charset="0"/>
            </a:endParaRPr>
          </a:p>
        </p:txBody>
      </p:sp>
      <p:sp>
        <p:nvSpPr>
          <p:cNvPr id="17" name="Rectangle 16"/>
          <p:cNvSpPr/>
          <p:nvPr/>
        </p:nvSpPr>
        <p:spPr>
          <a:xfrm>
            <a:off x="247877" y="714363"/>
            <a:ext cx="4030133" cy="3022600"/>
          </a:xfrm>
          <a:prstGeom prst="rect">
            <a:avLst/>
          </a:prstGeom>
          <a:solidFill>
            <a:schemeClr val="tx2">
              <a:lumMod val="60000"/>
              <a:lumOff val="40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397168" y="714362"/>
            <a:ext cx="4533900" cy="2976983"/>
          </a:xfrm>
          <a:prstGeom prst="rect">
            <a:avLst/>
          </a:prstGeom>
          <a:solidFill>
            <a:schemeClr val="accent2">
              <a:lumMod val="60000"/>
              <a:lumOff val="40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03979" y="3958054"/>
            <a:ext cx="321244" cy="365760"/>
          </a:xfrm>
          <a:prstGeom prst="rect">
            <a:avLst/>
          </a:prstGeom>
          <a:solidFill>
            <a:srgbClr val="0154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872884" y="3946674"/>
            <a:ext cx="321244" cy="36576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22" name="Rectangle 21"/>
          <p:cNvSpPr/>
          <p:nvPr/>
        </p:nvSpPr>
        <p:spPr>
          <a:xfrm>
            <a:off x="3399455" y="4433353"/>
            <a:ext cx="2620441" cy="769441"/>
          </a:xfrm>
          <a:prstGeom prst="rect">
            <a:avLst/>
          </a:prstGeom>
        </p:spPr>
        <p:txBody>
          <a:bodyPr wrap="square">
            <a:spAutoFit/>
          </a:bodyPr>
          <a:lstStyle/>
          <a:p>
            <a:r>
              <a:rPr lang="en-US" sz="1100" dirty="0">
                <a:solidFill>
                  <a:srgbClr val="C00000"/>
                </a:solidFill>
              </a:rPr>
              <a:t>Font colors used for the key words. The same colour is used on top the respective pictures. Transparency at 67%.  Please check and use whatever best fits.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l="4664" r="7499"/>
          <a:stretch>
            <a:fillRect/>
          </a:stretch>
        </p:blipFill>
        <p:spPr>
          <a:xfrm>
            <a:off x="176644" y="651395"/>
            <a:ext cx="4249883" cy="2940521"/>
          </a:xfrm>
          <a:prstGeom prst="rect">
            <a:avLst/>
          </a:prstGeom>
        </p:spPr>
      </p:pic>
      <p:sp>
        <p:nvSpPr>
          <p:cNvPr id="14" name="Content Placeholder 2"/>
          <p:cNvSpPr>
            <a:spLocks noGrp="1"/>
          </p:cNvSpPr>
          <p:nvPr>
            <p:ph idx="1"/>
          </p:nvPr>
        </p:nvSpPr>
        <p:spPr>
          <a:xfrm>
            <a:off x="529831" y="3704235"/>
            <a:ext cx="2888778" cy="961283"/>
          </a:xfrm>
        </p:spPr>
        <p:txBody>
          <a:bodyPr>
            <a:normAutofit/>
          </a:bodyPr>
          <a:lstStyle/>
          <a:p>
            <a:pPr marL="0" lvl="0" indent="0" algn="ctr">
              <a:spcBef>
                <a:spcPts val="0"/>
              </a:spcBef>
              <a:buNone/>
            </a:pPr>
            <a:r>
              <a:rPr lang="en-US" sz="2400" b="1" dirty="0">
                <a:solidFill>
                  <a:schemeClr val="accent6">
                    <a:lumMod val="75000"/>
                  </a:schemeClr>
                </a:solidFill>
                <a:latin typeface="Garamond" panose="02020404030301010803" pitchFamily="18" charset="0"/>
                <a:cs typeface="Calisto MT"/>
              </a:rPr>
              <a:t>Care</a:t>
            </a:r>
            <a:r>
              <a:rPr lang="en-US" sz="2400" b="1" dirty="0">
                <a:solidFill>
                  <a:srgbClr val="9437FF"/>
                </a:solidFill>
                <a:latin typeface="Garamond" panose="02020404030301010803" pitchFamily="18" charset="0"/>
                <a:cs typeface="Calisto MT"/>
              </a:rPr>
              <a:t> </a:t>
            </a:r>
            <a:r>
              <a:rPr lang="en-US" sz="2400" dirty="0">
                <a:solidFill>
                  <a:prstClr val="black"/>
                </a:solidFill>
                <a:latin typeface="Garamond" panose="02020404030301010803" pitchFamily="18" charset="0"/>
                <a:cs typeface="Calisto MT"/>
              </a:rPr>
              <a:t>for the planet and all life forms.</a:t>
            </a:r>
            <a:endParaRPr lang="en-US" sz="2400" dirty="0">
              <a:solidFill>
                <a:prstClr val="black"/>
              </a:solidFill>
              <a:latin typeface="Garamond" panose="02020404030301010803" pitchFamily="18" charset="0"/>
              <a:cs typeface="Calisto MT"/>
            </a:endParaRPr>
          </a:p>
        </p:txBody>
      </p:sp>
      <p:pic>
        <p:nvPicPr>
          <p:cNvPr id="3" name="Picture 2"/>
          <p:cNvPicPr>
            <a:picLocks noChangeAspect="1"/>
          </p:cNvPicPr>
          <p:nvPr/>
        </p:nvPicPr>
        <p:blipFill>
          <a:blip r:embed="rId2"/>
          <a:stretch>
            <a:fillRect/>
          </a:stretch>
        </p:blipFill>
        <p:spPr>
          <a:xfrm>
            <a:off x="4565481" y="651120"/>
            <a:ext cx="4391483" cy="2940796"/>
          </a:xfrm>
          <a:prstGeom prst="rect">
            <a:avLst/>
          </a:prstGeom>
        </p:spPr>
      </p:pic>
      <p:sp>
        <p:nvSpPr>
          <p:cNvPr id="11" name="Rectangle 10"/>
          <p:cNvSpPr/>
          <p:nvPr/>
        </p:nvSpPr>
        <p:spPr>
          <a:xfrm>
            <a:off x="5424055" y="3704235"/>
            <a:ext cx="3248480" cy="1200329"/>
          </a:xfrm>
          <a:prstGeom prst="rect">
            <a:avLst/>
          </a:prstGeom>
        </p:spPr>
        <p:txBody>
          <a:bodyPr wrap="square">
            <a:spAutoFit/>
          </a:bodyPr>
          <a:lstStyle/>
          <a:p>
            <a:pPr algn="ctr"/>
            <a:r>
              <a:rPr lang="en-US" sz="2400" b="1" dirty="0">
                <a:solidFill>
                  <a:srgbClr val="009051"/>
                </a:solidFill>
                <a:latin typeface="Garamond" panose="02020404030301010803" pitchFamily="18" charset="0"/>
                <a:cs typeface="Calisto MT"/>
              </a:rPr>
              <a:t>Collaborate</a:t>
            </a:r>
            <a:r>
              <a:rPr lang="en-US" sz="2400" b="1" dirty="0">
                <a:solidFill>
                  <a:schemeClr val="accent5"/>
                </a:solidFill>
                <a:latin typeface="Garamond" panose="02020404030301010803" pitchFamily="18" charset="0"/>
                <a:cs typeface="Calisto MT"/>
              </a:rPr>
              <a:t> </a:t>
            </a:r>
            <a:r>
              <a:rPr lang="en-US" sz="2400" dirty="0">
                <a:latin typeface="Garamond" panose="02020404030301010803" pitchFamily="18" charset="0"/>
                <a:cs typeface="Calisto MT"/>
              </a:rPr>
              <a:t>to take actions for safer and healthier communities. </a:t>
            </a:r>
            <a:endParaRPr lang="en-US" sz="2400" dirty="0">
              <a:latin typeface="Garamond" panose="02020404030301010803" pitchFamily="18" charset="0"/>
              <a:cs typeface="Calisto MT"/>
            </a:endParaRPr>
          </a:p>
        </p:txBody>
      </p:sp>
      <p:sp>
        <p:nvSpPr>
          <p:cNvPr id="17" name="Rectangle 16"/>
          <p:cNvSpPr/>
          <p:nvPr/>
        </p:nvSpPr>
        <p:spPr>
          <a:xfrm>
            <a:off x="176644" y="658775"/>
            <a:ext cx="4249883" cy="3022600"/>
          </a:xfrm>
          <a:prstGeom prst="rect">
            <a:avLst/>
          </a:prstGeom>
          <a:solidFill>
            <a:srgbClr val="FFC000">
              <a:alpha val="2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18" name="Rectangle 17"/>
          <p:cNvSpPr/>
          <p:nvPr/>
        </p:nvSpPr>
        <p:spPr>
          <a:xfrm>
            <a:off x="4565480" y="681635"/>
            <a:ext cx="4391484" cy="2910282"/>
          </a:xfrm>
          <a:prstGeom prst="rect">
            <a:avLst/>
          </a:prstGeom>
          <a:solidFill>
            <a:srgbClr val="009051">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903979" y="3958054"/>
            <a:ext cx="321244" cy="36576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872884" y="3946674"/>
            <a:ext cx="321244" cy="365760"/>
          </a:xfrm>
          <a:prstGeom prst="rect">
            <a:avLst/>
          </a:prstGeom>
          <a:solidFill>
            <a:srgbClr val="0090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7A7B"/>
              </a:solidFill>
            </a:endParaRPr>
          </a:p>
        </p:txBody>
      </p:sp>
      <p:sp>
        <p:nvSpPr>
          <p:cNvPr id="4" name="TextBox 3"/>
          <p:cNvSpPr txBox="1"/>
          <p:nvPr/>
        </p:nvSpPr>
        <p:spPr>
          <a:xfrm>
            <a:off x="3406571" y="4330023"/>
            <a:ext cx="2317818" cy="769441"/>
          </a:xfrm>
          <a:prstGeom prst="rect">
            <a:avLst/>
          </a:prstGeom>
          <a:noFill/>
        </p:spPr>
        <p:txBody>
          <a:bodyPr wrap="square" rtlCol="0">
            <a:spAutoFit/>
          </a:bodyPr>
          <a:lstStyle/>
          <a:p>
            <a:r>
              <a:rPr lang="en-US" sz="1100" dirty="0">
                <a:solidFill>
                  <a:srgbClr val="C00000"/>
                </a:solidFill>
              </a:rPr>
              <a:t>Please follow the same instructions as previous slide except that here in the first picture, the colour used on the picture is yellow. </a:t>
            </a:r>
            <a:endParaRPr lang="en-US" sz="11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6040" y="4277021"/>
            <a:ext cx="3489801" cy="523220"/>
          </a:xfrm>
          <a:prstGeom prst="rect">
            <a:avLst/>
          </a:prstGeom>
          <a:solidFill>
            <a:srgbClr val="005493">
              <a:alpha val="48000"/>
            </a:srgbClr>
          </a:solidFill>
        </p:spPr>
        <p:txBody>
          <a:bodyPr wrap="none" rtlCol="0">
            <a:spAutoFit/>
          </a:bodyPr>
          <a:lstStyle/>
          <a:p>
            <a:r>
              <a:rPr lang="en-US" sz="2800" b="1" dirty="0">
                <a:solidFill>
                  <a:schemeClr val="bg1"/>
                </a:solidFill>
                <a:latin typeface="Calisto MT"/>
                <a:cs typeface="Calisto MT"/>
              </a:rPr>
              <a:t>Handprint Resources</a:t>
            </a:r>
            <a:endParaRPr lang="en-US" sz="2800" b="1" dirty="0">
              <a:solidFill>
                <a:schemeClr val="bg1"/>
              </a:solidFill>
              <a:latin typeface="Calisto MT"/>
              <a:cs typeface="Calisto MT"/>
            </a:endParaRPr>
          </a:p>
        </p:txBody>
      </p:sp>
      <p:sp>
        <p:nvSpPr>
          <p:cNvPr id="5" name="TextBox 4"/>
          <p:cNvSpPr txBox="1"/>
          <p:nvPr/>
        </p:nvSpPr>
        <p:spPr>
          <a:xfrm>
            <a:off x="5100492" y="4301108"/>
            <a:ext cx="3647602" cy="523220"/>
          </a:xfrm>
          <a:prstGeom prst="rect">
            <a:avLst/>
          </a:prstGeom>
          <a:solidFill>
            <a:srgbClr val="005493">
              <a:alpha val="48000"/>
            </a:srgbClr>
          </a:solidFill>
        </p:spPr>
        <p:txBody>
          <a:bodyPr wrap="none" rtlCol="0">
            <a:spAutoFit/>
          </a:bodyPr>
          <a:lstStyle/>
          <a:p>
            <a:r>
              <a:rPr lang="en-US" sz="2800" b="1" dirty="0">
                <a:solidFill>
                  <a:schemeClr val="bg1"/>
                </a:solidFill>
                <a:latin typeface="Calisto MT"/>
                <a:cs typeface="Calisto MT"/>
              </a:rPr>
              <a:t>World Handprint Day</a:t>
            </a:r>
            <a:endParaRPr lang="en-US" sz="2800" b="1" dirty="0">
              <a:solidFill>
                <a:schemeClr val="bg1"/>
              </a:solidFill>
              <a:latin typeface="Calisto MT"/>
              <a:cs typeface="Calisto MT"/>
            </a:endParaRPr>
          </a:p>
        </p:txBody>
      </p:sp>
      <p:sp>
        <p:nvSpPr>
          <p:cNvPr id="51" name="Rectangle 50"/>
          <p:cNvSpPr/>
          <p:nvPr/>
        </p:nvSpPr>
        <p:spPr>
          <a:xfrm>
            <a:off x="2210591" y="35253"/>
            <a:ext cx="4707635" cy="707886"/>
          </a:xfrm>
          <a:prstGeom prst="rect">
            <a:avLst/>
          </a:prstGeom>
        </p:spPr>
        <p:txBody>
          <a:bodyPr wrap="none">
            <a:spAutoFit/>
          </a:bodyPr>
          <a:lstStyle/>
          <a:p>
            <a:r>
              <a:rPr lang="en-US" sz="4000" b="1" dirty="0">
                <a:solidFill>
                  <a:srgbClr val="011893"/>
                </a:solidFill>
                <a:latin typeface="Garamond" panose="02020404030301010803" pitchFamily="18" charset="0"/>
              </a:rPr>
              <a:t>The Handprint story</a:t>
            </a:r>
            <a:endParaRPr lang="en-US" sz="4000" b="1" dirty="0">
              <a:solidFill>
                <a:srgbClr val="011893"/>
              </a:solidFill>
              <a:latin typeface="Garamond" panose="02020404030301010803" pitchFamily="18" charset="0"/>
            </a:endParaRPr>
          </a:p>
        </p:txBody>
      </p:sp>
      <p:grpSp>
        <p:nvGrpSpPr>
          <p:cNvPr id="15" name="Group 14"/>
          <p:cNvGrpSpPr/>
          <p:nvPr/>
        </p:nvGrpSpPr>
        <p:grpSpPr>
          <a:xfrm>
            <a:off x="228598" y="819794"/>
            <a:ext cx="2082800" cy="2799547"/>
            <a:chOff x="228598" y="1231274"/>
            <a:chExt cx="2082800" cy="2799547"/>
          </a:xfrm>
        </p:grpSpPr>
        <p:sp>
          <p:nvSpPr>
            <p:cNvPr id="9" name="Rounded Rectangle 8"/>
            <p:cNvSpPr/>
            <p:nvPr/>
          </p:nvSpPr>
          <p:spPr>
            <a:xfrm>
              <a:off x="304797" y="1273747"/>
              <a:ext cx="2006601" cy="275707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228598" y="2479235"/>
              <a:ext cx="2082800" cy="1492716"/>
            </a:xfrm>
            <a:prstGeom prst="rect">
              <a:avLst/>
            </a:prstGeom>
          </p:spPr>
          <p:txBody>
            <a:bodyPr wrap="square">
              <a:spAutoFit/>
            </a:bodyPr>
            <a:lstStyle/>
            <a:p>
              <a:pPr algn="ctr"/>
              <a:r>
                <a:rPr lang="en-US" sz="1300" b="1" dirty="0">
                  <a:latin typeface="Antaro Thin" pitchFamily="2" charset="77"/>
                  <a:cs typeface="Calisto MT"/>
                </a:rPr>
                <a:t>A10 year old girl</a:t>
              </a:r>
              <a:r>
                <a:rPr lang="en-US" sz="1300" b="1" dirty="0">
                  <a:latin typeface="Antaro Thin" pitchFamily="2" charset="77"/>
                  <a:cs typeface="Arial" panose="020B0604020202020204" pitchFamily="34" charset="0"/>
                </a:rPr>
                <a:t> Srija from Hyderabad, India participated in a CEE project </a:t>
              </a:r>
              <a:r>
                <a:rPr lang="en-US" sz="1300" b="1" dirty="0">
                  <a:latin typeface="Antaro Thin" pitchFamily="2" charset="77"/>
                  <a:cs typeface="Calisto MT"/>
                </a:rPr>
                <a:t>where she </a:t>
              </a:r>
              <a:r>
                <a:rPr lang="en-US" sz="1300" b="1" dirty="0">
                  <a:latin typeface="Antaro Thin" pitchFamily="2" charset="77"/>
                  <a:cs typeface="Arial" panose="020B0604020202020204" pitchFamily="34" charset="0"/>
                </a:rPr>
                <a:t>expressed a wish to take positive action for future sustainability. </a:t>
              </a:r>
              <a:endParaRPr lang="en-US" sz="1300" b="1" dirty="0">
                <a:latin typeface="Antaro Thin" pitchFamily="2" charset="77"/>
                <a:cs typeface="Arial" panose="020B0604020202020204" pitchFamily="34" charset="0"/>
              </a:endParaRPr>
            </a:p>
          </p:txBody>
        </p:sp>
        <p:pic>
          <p:nvPicPr>
            <p:cNvPr id="6" name="Picture 5"/>
            <p:cNvPicPr>
              <a:picLocks noChangeAspect="1"/>
            </p:cNvPicPr>
            <p:nvPr/>
          </p:nvPicPr>
          <p:blipFill rotWithShape="1">
            <a:blip r:embed="rId1"/>
            <a:srcRect t="11531" r="52667" b="7326"/>
            <a:stretch>
              <a:fillRect/>
            </a:stretch>
          </p:blipFill>
          <p:spPr>
            <a:xfrm>
              <a:off x="993913" y="1231274"/>
              <a:ext cx="712913" cy="1222137"/>
            </a:xfrm>
            <a:prstGeom prst="rect">
              <a:avLst/>
            </a:prstGeom>
          </p:spPr>
        </p:pic>
      </p:grpSp>
      <p:grpSp>
        <p:nvGrpSpPr>
          <p:cNvPr id="16" name="Group 15"/>
          <p:cNvGrpSpPr/>
          <p:nvPr/>
        </p:nvGrpSpPr>
        <p:grpSpPr>
          <a:xfrm>
            <a:off x="2460941" y="862267"/>
            <a:ext cx="2006601" cy="2757074"/>
            <a:chOff x="2412998" y="1273747"/>
            <a:chExt cx="2006601" cy="2757074"/>
          </a:xfrm>
        </p:grpSpPr>
        <p:sp>
          <p:nvSpPr>
            <p:cNvPr id="31" name="Rounded Rectangle 30"/>
            <p:cNvSpPr/>
            <p:nvPr/>
          </p:nvSpPr>
          <p:spPr>
            <a:xfrm>
              <a:off x="2412998" y="1273747"/>
              <a:ext cx="2006601" cy="2757074"/>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2901889" y="1364035"/>
              <a:ext cx="930473" cy="1073623"/>
            </a:xfrm>
            <a:prstGeom prst="rect">
              <a:avLst/>
            </a:prstGeom>
          </p:spPr>
        </p:pic>
        <p:sp>
          <p:nvSpPr>
            <p:cNvPr id="10" name="Rectangle 9"/>
            <p:cNvSpPr/>
            <p:nvPr/>
          </p:nvSpPr>
          <p:spPr>
            <a:xfrm>
              <a:off x="2436189" y="2591849"/>
              <a:ext cx="1960217" cy="1092607"/>
            </a:xfrm>
            <a:prstGeom prst="rect">
              <a:avLst/>
            </a:prstGeom>
          </p:spPr>
          <p:txBody>
            <a:bodyPr wrap="square">
              <a:spAutoFit/>
            </a:bodyPr>
            <a:lstStyle/>
            <a:p>
              <a:pPr algn="ctr"/>
              <a:r>
                <a:rPr lang="en-US" sz="1300" b="1" dirty="0">
                  <a:latin typeface="Antaro Thin" pitchFamily="2" charset="77"/>
                  <a:cs typeface="Calisto MT"/>
                </a:rPr>
                <a:t>It is her handprint that inspired this idea. Her handprint is now an international symbol for creating a better world.</a:t>
              </a:r>
              <a:endParaRPr lang="en-US" sz="1300" dirty="0">
                <a:latin typeface="Calisto MT"/>
                <a:cs typeface="Calisto MT"/>
              </a:endParaRPr>
            </a:p>
          </p:txBody>
        </p:sp>
      </p:grpSp>
      <p:grpSp>
        <p:nvGrpSpPr>
          <p:cNvPr id="17" name="Group 16"/>
          <p:cNvGrpSpPr/>
          <p:nvPr/>
        </p:nvGrpSpPr>
        <p:grpSpPr>
          <a:xfrm>
            <a:off x="4631896" y="827854"/>
            <a:ext cx="2021412" cy="2791487"/>
            <a:chOff x="4631896" y="1239334"/>
            <a:chExt cx="2021412" cy="2791487"/>
          </a:xfrm>
        </p:grpSpPr>
        <p:sp>
          <p:nvSpPr>
            <p:cNvPr id="32" name="Rounded Rectangle 31"/>
            <p:cNvSpPr/>
            <p:nvPr/>
          </p:nvSpPr>
          <p:spPr>
            <a:xfrm>
              <a:off x="4646707" y="1273747"/>
              <a:ext cx="2006601" cy="2757074"/>
            </a:xfrm>
            <a:prstGeom prst="roundRect">
              <a:avLst/>
            </a:prstGeom>
            <a:solidFill>
              <a:srgbClr val="FFD5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 name="Picture 39"/>
            <p:cNvPicPr>
              <a:picLocks noChangeAspect="1"/>
            </p:cNvPicPr>
            <p:nvPr/>
          </p:nvPicPr>
          <p:blipFill>
            <a:blip r:embed="rId3"/>
            <a:stretch>
              <a:fillRect/>
            </a:stretch>
          </p:blipFill>
          <p:spPr>
            <a:xfrm rot="19602916">
              <a:off x="5078784" y="1239334"/>
              <a:ext cx="1142446" cy="1142446"/>
            </a:xfrm>
            <a:prstGeom prst="rect">
              <a:avLst/>
            </a:prstGeom>
          </p:spPr>
        </p:pic>
        <p:sp>
          <p:nvSpPr>
            <p:cNvPr id="13" name="Rectangle 12"/>
            <p:cNvSpPr/>
            <p:nvPr/>
          </p:nvSpPr>
          <p:spPr>
            <a:xfrm>
              <a:off x="4631896" y="2465130"/>
              <a:ext cx="2021412" cy="1292662"/>
            </a:xfrm>
            <a:prstGeom prst="rect">
              <a:avLst/>
            </a:prstGeom>
          </p:spPr>
          <p:txBody>
            <a:bodyPr wrap="square">
              <a:spAutoFit/>
            </a:bodyPr>
            <a:lstStyle/>
            <a:p>
              <a:pPr algn="ctr"/>
              <a:r>
                <a:rPr lang="en-US" sz="1300" b="1" dirty="0">
                  <a:latin typeface="Antaro Thin" pitchFamily="2" charset="77"/>
                  <a:cs typeface="Calisto MT"/>
                </a:rPr>
                <a:t>Handprint was launched in 2007 by CEE at UNESCO’s 4th International Conference on Environmental Education held at Ahmedabad, India. </a:t>
              </a:r>
              <a:endParaRPr lang="en-US" sz="1300" b="1" dirty="0">
                <a:latin typeface="Antaro Thin" pitchFamily="2" charset="77"/>
              </a:endParaRPr>
            </a:p>
          </p:txBody>
        </p:sp>
      </p:grpSp>
      <p:grpSp>
        <p:nvGrpSpPr>
          <p:cNvPr id="18" name="Group 17"/>
          <p:cNvGrpSpPr/>
          <p:nvPr/>
        </p:nvGrpSpPr>
        <p:grpSpPr>
          <a:xfrm>
            <a:off x="6916688" y="862267"/>
            <a:ext cx="2028054" cy="2757074"/>
            <a:chOff x="6916688" y="1273747"/>
            <a:chExt cx="2028054" cy="2757074"/>
          </a:xfrm>
        </p:grpSpPr>
        <p:sp>
          <p:nvSpPr>
            <p:cNvPr id="34" name="Rounded Rectangle 33"/>
            <p:cNvSpPr/>
            <p:nvPr/>
          </p:nvSpPr>
          <p:spPr>
            <a:xfrm>
              <a:off x="6916688" y="1273747"/>
              <a:ext cx="2006601" cy="2757074"/>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6918171" y="2538766"/>
              <a:ext cx="2026571" cy="1292662"/>
            </a:xfrm>
            <a:prstGeom prst="rect">
              <a:avLst/>
            </a:prstGeom>
          </p:spPr>
          <p:txBody>
            <a:bodyPr wrap="square">
              <a:spAutoFit/>
            </a:bodyPr>
            <a:lstStyle/>
            <a:p>
              <a:pPr algn="ctr"/>
              <a:r>
                <a:rPr lang="en-US" sz="1300" b="1" dirty="0">
                  <a:latin typeface="Antaro Thin" pitchFamily="2" charset="77"/>
                  <a:cs typeface="Calisto MT"/>
                </a:rPr>
                <a:t>Handprint reiterates that positive actions can be facilitated, supported, and shared to inspire others (locally &amp; globally) to act for the common good.</a:t>
              </a:r>
              <a:endParaRPr lang="en-US" sz="1300" b="1" dirty="0">
                <a:latin typeface="Antaro Thin" pitchFamily="2" charset="77"/>
              </a:endParaRPr>
            </a:p>
          </p:txBody>
        </p:sp>
        <p:grpSp>
          <p:nvGrpSpPr>
            <p:cNvPr id="14" name="Group 13"/>
            <p:cNvGrpSpPr/>
            <p:nvPr/>
          </p:nvGrpSpPr>
          <p:grpSpPr>
            <a:xfrm>
              <a:off x="7252991" y="1288614"/>
              <a:ext cx="1351634" cy="1184300"/>
              <a:chOff x="7252991" y="1288614"/>
              <a:chExt cx="1351634" cy="1184300"/>
            </a:xfrm>
          </p:grpSpPr>
          <p:pic>
            <p:nvPicPr>
              <p:cNvPr id="50" name="Picture 49"/>
              <p:cNvPicPr>
                <a:picLocks noChangeAspect="1"/>
              </p:cNvPicPr>
              <p:nvPr/>
            </p:nvPicPr>
            <p:blipFill>
              <a:blip r:embed="rId4">
                <a:extLst>
                  <a:ext uri="{BEBA8EAE-BF5A-486C-A8C5-ECC9F3942E4B}">
                    <a14:imgProps xmlns:a14="http://schemas.microsoft.com/office/drawing/2010/main">
                      <a14:imgLayer r:embed="rId5">
                        <a14:imgEffect>
                          <a14:backgroundRemoval t="0" b="91639" l="1994" r="95399"/>
                        </a14:imgEffect>
                      </a14:imgLayer>
                    </a14:imgProps>
                  </a:ext>
                </a:extLst>
              </a:blip>
              <a:stretch>
                <a:fillRect/>
              </a:stretch>
            </p:blipFill>
            <p:spPr>
              <a:xfrm>
                <a:off x="7605869" y="1617648"/>
                <a:ext cx="617545" cy="566399"/>
              </a:xfrm>
              <a:prstGeom prst="rect">
                <a:avLst/>
              </a:prstGeom>
            </p:spPr>
          </p:pic>
          <p:pic>
            <p:nvPicPr>
              <p:cNvPr id="52" name="Picture 51"/>
              <p:cNvPicPr>
                <a:picLocks noChangeAspect="1"/>
              </p:cNvPicPr>
              <p:nvPr/>
            </p:nvPicPr>
            <p:blipFill>
              <a:blip r:embed="rId2">
                <a:duotone>
                  <a:prstClr val="black"/>
                  <a:schemeClr val="accent3">
                    <a:tint val="45000"/>
                    <a:satMod val="400000"/>
                  </a:schemeClr>
                </a:duotone>
              </a:blip>
              <a:stretch>
                <a:fillRect/>
              </a:stretch>
            </p:blipFill>
            <p:spPr>
              <a:xfrm rot="2860902">
                <a:off x="8136534" y="1663621"/>
                <a:ext cx="434656" cy="501526"/>
              </a:xfrm>
              <a:prstGeom prst="rect">
                <a:avLst/>
              </a:prstGeom>
            </p:spPr>
          </p:pic>
          <p:pic>
            <p:nvPicPr>
              <p:cNvPr id="54" name="Picture 53"/>
              <p:cNvPicPr>
                <a:picLocks noChangeAspect="1"/>
              </p:cNvPicPr>
              <p:nvPr/>
            </p:nvPicPr>
            <p:blipFill>
              <a:blip r:embed="rId2">
                <a:duotone>
                  <a:schemeClr val="accent2">
                    <a:shade val="45000"/>
                    <a:satMod val="135000"/>
                  </a:schemeClr>
                  <a:prstClr val="white"/>
                </a:duotone>
              </a:blip>
              <a:stretch>
                <a:fillRect/>
              </a:stretch>
            </p:blipFill>
            <p:spPr>
              <a:xfrm rot="19357198">
                <a:off x="7378308" y="1288614"/>
                <a:ext cx="434656" cy="501526"/>
              </a:xfrm>
              <a:prstGeom prst="rect">
                <a:avLst/>
              </a:prstGeom>
            </p:spPr>
          </p:pic>
          <p:pic>
            <p:nvPicPr>
              <p:cNvPr id="57" name="Picture 56"/>
              <p:cNvPicPr>
                <a:picLocks noChangeAspect="1"/>
              </p:cNvPicPr>
              <p:nvPr/>
            </p:nvPicPr>
            <p:blipFill>
              <a:blip r:embed="rId2">
                <a:duotone>
                  <a:schemeClr val="accent5">
                    <a:shade val="45000"/>
                    <a:satMod val="135000"/>
                  </a:schemeClr>
                  <a:prstClr val="white"/>
                </a:duotone>
              </a:blip>
              <a:stretch>
                <a:fillRect/>
              </a:stretch>
            </p:blipFill>
            <p:spPr>
              <a:xfrm rot="881441">
                <a:off x="7957549" y="1313459"/>
                <a:ext cx="386181" cy="445594"/>
              </a:xfrm>
              <a:prstGeom prst="rect">
                <a:avLst/>
              </a:prstGeom>
            </p:spPr>
          </p:pic>
          <p:pic>
            <p:nvPicPr>
              <p:cNvPr id="59" name="Picture 58"/>
              <p:cNvPicPr>
                <a:picLocks noChangeAspect="1"/>
              </p:cNvPicPr>
              <p:nvPr/>
            </p:nvPicPr>
            <p:blipFill>
              <a:blip r:embed="rId2">
                <a:duotone>
                  <a:prstClr val="black"/>
                  <a:srgbClr val="D9C3A5">
                    <a:tint val="50000"/>
                    <a:satMod val="180000"/>
                  </a:srgbClr>
                </a:duotone>
              </a:blip>
              <a:stretch>
                <a:fillRect/>
              </a:stretch>
            </p:blipFill>
            <p:spPr>
              <a:xfrm rot="881441">
                <a:off x="7808296" y="2100224"/>
                <a:ext cx="322998" cy="372690"/>
              </a:xfrm>
              <a:prstGeom prst="rect">
                <a:avLst/>
              </a:prstGeom>
            </p:spPr>
          </p:pic>
          <p:pic>
            <p:nvPicPr>
              <p:cNvPr id="60" name="Picture 59"/>
              <p:cNvPicPr>
                <a:picLocks noChangeAspect="1"/>
              </p:cNvPicPr>
              <p:nvPr/>
            </p:nvPicPr>
            <p:blipFill>
              <a:blip r:embed="rId2"/>
              <a:stretch>
                <a:fillRect/>
              </a:stretch>
            </p:blipFill>
            <p:spPr>
              <a:xfrm rot="19305339">
                <a:off x="7252991" y="1821863"/>
                <a:ext cx="456387" cy="526601"/>
              </a:xfrm>
              <a:prstGeom prst="rect">
                <a:avLst/>
              </a:prstGeom>
            </p:spPr>
          </p:pic>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5048" y="165163"/>
            <a:ext cx="1439818" cy="1410538"/>
            <a:chOff x="4402291" y="504101"/>
            <a:chExt cx="2555739" cy="2555739"/>
          </a:xfrm>
        </p:grpSpPr>
        <p:pic>
          <p:nvPicPr>
            <p:cNvPr id="8" name="Picture 7"/>
            <p:cNvPicPr>
              <a:picLocks noChangeAspect="1"/>
            </p:cNvPicPr>
            <p:nvPr/>
          </p:nvPicPr>
          <p:blipFill>
            <a:blip r:embed="rId1"/>
            <a:stretch>
              <a:fillRect/>
            </a:stretch>
          </p:blipFill>
          <p:spPr>
            <a:xfrm>
              <a:off x="4402291" y="504101"/>
              <a:ext cx="2555739" cy="2555739"/>
            </a:xfrm>
            <a:prstGeom prst="rect">
              <a:avLst/>
            </a:prstGeom>
          </p:spPr>
        </p:pic>
        <p:pic>
          <p:nvPicPr>
            <p:cNvPr id="9" name="Picture 8"/>
            <p:cNvPicPr>
              <a:picLocks noChangeAspect="1"/>
            </p:cNvPicPr>
            <p:nvPr/>
          </p:nvPicPr>
          <p:blipFill>
            <a:blip r:embed="rId2"/>
            <a:stretch>
              <a:fillRect/>
            </a:stretch>
          </p:blipFill>
          <p:spPr>
            <a:xfrm>
              <a:off x="4897738" y="912188"/>
              <a:ext cx="1564846" cy="1798842"/>
            </a:xfrm>
            <a:prstGeom prst="rect">
              <a:avLst/>
            </a:prstGeom>
          </p:spPr>
        </p:pic>
      </p:grpSp>
      <p:sp>
        <p:nvSpPr>
          <p:cNvPr id="10" name="TextBox 9"/>
          <p:cNvSpPr txBox="1"/>
          <p:nvPr/>
        </p:nvSpPr>
        <p:spPr>
          <a:xfrm>
            <a:off x="2294884" y="165163"/>
            <a:ext cx="4023858" cy="707886"/>
          </a:xfrm>
          <a:prstGeom prst="rect">
            <a:avLst/>
          </a:prstGeom>
          <a:noFill/>
        </p:spPr>
        <p:txBody>
          <a:bodyPr wrap="none" rtlCol="0">
            <a:spAutoFit/>
          </a:bodyPr>
          <a:lstStyle/>
          <a:p>
            <a:r>
              <a:rPr lang="en-US" sz="4000" b="1" dirty="0">
                <a:solidFill>
                  <a:schemeClr val="accent6">
                    <a:lumMod val="75000"/>
                  </a:schemeClr>
                </a:solidFill>
                <a:latin typeface="Garamond" panose="02020404030301010803" pitchFamily="18" charset="0"/>
                <a:cs typeface="Bangla MN" pitchFamily="2" charset="0"/>
              </a:rPr>
              <a:t>Handprint CARE</a:t>
            </a:r>
            <a:endParaRPr lang="en-US" sz="4000" b="1" dirty="0">
              <a:solidFill>
                <a:schemeClr val="accent6">
                  <a:lumMod val="75000"/>
                </a:schemeClr>
              </a:solidFill>
              <a:latin typeface="Garamond" panose="02020404030301010803" pitchFamily="18" charset="0"/>
              <a:cs typeface="Bangla MN" pitchFamily="2" charset="0"/>
            </a:endParaRPr>
          </a:p>
        </p:txBody>
      </p:sp>
      <p:sp>
        <p:nvSpPr>
          <p:cNvPr id="11" name="Rectangle 10"/>
          <p:cNvSpPr/>
          <p:nvPr/>
        </p:nvSpPr>
        <p:spPr>
          <a:xfrm>
            <a:off x="1836542" y="1033442"/>
            <a:ext cx="4622800" cy="818406"/>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679645" y="1195366"/>
            <a:ext cx="2751138" cy="369332"/>
          </a:xfrm>
          <a:prstGeom prst="rect">
            <a:avLst/>
          </a:prstGeom>
          <a:noFill/>
        </p:spPr>
        <p:txBody>
          <a:bodyPr wrap="none" rtlCol="0">
            <a:spAutoFit/>
          </a:bodyPr>
          <a:lstStyle/>
          <a:p>
            <a:r>
              <a:rPr lang="en-US" dirty="0"/>
              <a:t>Handprint CARE intro video</a:t>
            </a:r>
            <a:endParaRPr lang="en-US" dirty="0"/>
          </a:p>
        </p:txBody>
      </p:sp>
      <p:sp>
        <p:nvSpPr>
          <p:cNvPr id="14" name="TextBox 13"/>
          <p:cNvSpPr txBox="1"/>
          <p:nvPr/>
        </p:nvSpPr>
        <p:spPr>
          <a:xfrm>
            <a:off x="2785533" y="3378200"/>
            <a:ext cx="184731" cy="369332"/>
          </a:xfrm>
          <a:prstGeom prst="rect">
            <a:avLst/>
          </a:prstGeom>
          <a:noFill/>
        </p:spPr>
        <p:txBody>
          <a:bodyPr wrap="none" rtlCol="0">
            <a:spAutoFit/>
          </a:bodyPr>
          <a:lstStyle/>
          <a:p>
            <a:endParaRPr lang="en-US" dirty="0"/>
          </a:p>
        </p:txBody>
      </p:sp>
      <p:sp>
        <p:nvSpPr>
          <p:cNvPr id="16" name="TextBox 15"/>
          <p:cNvSpPr txBox="1"/>
          <p:nvPr/>
        </p:nvSpPr>
        <p:spPr>
          <a:xfrm>
            <a:off x="1663116" y="2098982"/>
            <a:ext cx="4856217" cy="369332"/>
          </a:xfrm>
          <a:prstGeom prst="rect">
            <a:avLst/>
          </a:prstGeom>
          <a:noFill/>
          <a:ln>
            <a:solidFill>
              <a:schemeClr val="tx1"/>
            </a:solidFill>
          </a:ln>
        </p:spPr>
        <p:txBody>
          <a:bodyPr wrap="square" rtlCol="0">
            <a:spAutoFit/>
          </a:bodyPr>
          <a:lstStyle/>
          <a:p>
            <a:r>
              <a:rPr lang="en-US" dirty="0"/>
              <a:t>&lt;text on Handprint CARE&gt; </a:t>
            </a:r>
            <a:r>
              <a:rPr lang="en-US" dirty="0">
                <a:solidFill>
                  <a:srgbClr val="C00000"/>
                </a:solidFill>
              </a:rPr>
              <a:t>refer to the next slide</a:t>
            </a:r>
            <a:endParaRPr lang="en-US" dirty="0">
              <a:solidFill>
                <a:srgbClr val="C00000"/>
              </a:solidFill>
            </a:endParaRPr>
          </a:p>
        </p:txBody>
      </p:sp>
      <p:sp>
        <p:nvSpPr>
          <p:cNvPr id="18" name="Rectangle 17"/>
          <p:cNvSpPr/>
          <p:nvPr/>
        </p:nvSpPr>
        <p:spPr>
          <a:xfrm>
            <a:off x="406400" y="2652699"/>
            <a:ext cx="1659467" cy="11742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59693" y="3055149"/>
            <a:ext cx="1152880" cy="369332"/>
          </a:xfrm>
          <a:prstGeom prst="rect">
            <a:avLst/>
          </a:prstGeom>
          <a:noFill/>
        </p:spPr>
        <p:txBody>
          <a:bodyPr wrap="none" rtlCol="0">
            <a:spAutoFit/>
          </a:bodyPr>
          <a:lstStyle/>
          <a:p>
            <a:r>
              <a:rPr lang="en-US" dirty="0"/>
              <a:t>Handbook</a:t>
            </a:r>
            <a:endParaRPr lang="en-US" dirty="0"/>
          </a:p>
        </p:txBody>
      </p:sp>
      <p:sp>
        <p:nvSpPr>
          <p:cNvPr id="25" name="Rectangle 24"/>
          <p:cNvSpPr/>
          <p:nvPr/>
        </p:nvSpPr>
        <p:spPr>
          <a:xfrm>
            <a:off x="2294884" y="2646627"/>
            <a:ext cx="1659467" cy="11742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460567" y="3015221"/>
            <a:ext cx="1362015" cy="369332"/>
          </a:xfrm>
          <a:prstGeom prst="rect">
            <a:avLst/>
          </a:prstGeom>
          <a:noFill/>
        </p:spPr>
        <p:txBody>
          <a:bodyPr wrap="square" rtlCol="0">
            <a:spAutoFit/>
          </a:bodyPr>
          <a:lstStyle/>
          <a:p>
            <a:r>
              <a:rPr lang="en-US" dirty="0"/>
              <a:t>Thumbnails</a:t>
            </a:r>
            <a:endParaRPr lang="en-US" dirty="0"/>
          </a:p>
        </p:txBody>
      </p:sp>
      <p:sp>
        <p:nvSpPr>
          <p:cNvPr id="27" name="Rectangle 26"/>
          <p:cNvSpPr/>
          <p:nvPr/>
        </p:nvSpPr>
        <p:spPr>
          <a:xfrm>
            <a:off x="4282309" y="2652583"/>
            <a:ext cx="1659467" cy="11742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703115" y="2973684"/>
            <a:ext cx="817853" cy="369332"/>
          </a:xfrm>
          <a:prstGeom prst="rect">
            <a:avLst/>
          </a:prstGeom>
          <a:noFill/>
        </p:spPr>
        <p:txBody>
          <a:bodyPr wrap="none" rtlCol="0">
            <a:spAutoFit/>
          </a:bodyPr>
          <a:lstStyle/>
          <a:p>
            <a:r>
              <a:rPr lang="en-US" dirty="0"/>
              <a:t>Videos</a:t>
            </a:r>
            <a:endParaRPr lang="en-US" dirty="0"/>
          </a:p>
        </p:txBody>
      </p:sp>
      <p:sp>
        <p:nvSpPr>
          <p:cNvPr id="29" name="Rectangle 28"/>
          <p:cNvSpPr/>
          <p:nvPr/>
        </p:nvSpPr>
        <p:spPr>
          <a:xfrm>
            <a:off x="6135803" y="2652582"/>
            <a:ext cx="1659467" cy="11742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TextBox 29"/>
          <p:cNvSpPr txBox="1"/>
          <p:nvPr/>
        </p:nvSpPr>
        <p:spPr>
          <a:xfrm>
            <a:off x="6218168" y="2893823"/>
            <a:ext cx="1519242" cy="646331"/>
          </a:xfrm>
          <a:prstGeom prst="rect">
            <a:avLst/>
          </a:prstGeom>
          <a:noFill/>
        </p:spPr>
        <p:txBody>
          <a:bodyPr wrap="square" rtlCol="0">
            <a:spAutoFit/>
          </a:bodyPr>
          <a:lstStyle/>
          <a:p>
            <a:r>
              <a:rPr lang="en-US" dirty="0"/>
              <a:t>Power point presentation</a:t>
            </a:r>
            <a:endParaRPr lang="en-US" dirty="0"/>
          </a:p>
        </p:txBody>
      </p:sp>
      <p:sp>
        <p:nvSpPr>
          <p:cNvPr id="31" name="TextBox 30"/>
          <p:cNvSpPr txBox="1"/>
          <p:nvPr/>
        </p:nvSpPr>
        <p:spPr>
          <a:xfrm>
            <a:off x="1062246" y="3965663"/>
            <a:ext cx="5985933" cy="369332"/>
          </a:xfrm>
          <a:prstGeom prst="rect">
            <a:avLst/>
          </a:prstGeom>
          <a:noFill/>
          <a:ln>
            <a:solidFill>
              <a:schemeClr val="tx1"/>
            </a:solidFill>
          </a:ln>
        </p:spPr>
        <p:txBody>
          <a:bodyPr wrap="square" rtlCol="0">
            <a:spAutoFit/>
          </a:bodyPr>
          <a:lstStyle/>
          <a:p>
            <a:r>
              <a:rPr lang="en-US" dirty="0">
                <a:solidFill>
                  <a:srgbClr val="C00000"/>
                </a:solidFill>
              </a:rPr>
              <a:t>One or two quotes from HCARE authors (ex: </a:t>
            </a:r>
            <a:r>
              <a:rPr lang="en-US" dirty="0" err="1">
                <a:solidFill>
                  <a:srgbClr val="C00000"/>
                </a:solidFill>
              </a:rPr>
              <a:t>chong</a:t>
            </a:r>
            <a:r>
              <a:rPr lang="en-US" dirty="0">
                <a:solidFill>
                  <a:srgbClr val="C00000"/>
                </a:solidFill>
              </a:rPr>
              <a:t> on slide 7) </a:t>
            </a:r>
            <a:endParaRPr lang="en-US" dirty="0">
              <a:solidFill>
                <a:srgbClr val="C00000"/>
              </a:solidFill>
            </a:endParaRPr>
          </a:p>
        </p:txBody>
      </p:sp>
      <p:sp>
        <p:nvSpPr>
          <p:cNvPr id="35" name="TextBox 34"/>
          <p:cNvSpPr txBox="1"/>
          <p:nvPr/>
        </p:nvSpPr>
        <p:spPr>
          <a:xfrm>
            <a:off x="2152211" y="4580648"/>
            <a:ext cx="3991477" cy="323165"/>
          </a:xfrm>
          <a:prstGeom prst="rect">
            <a:avLst/>
          </a:prstGeom>
          <a:solidFill>
            <a:schemeClr val="accent6">
              <a:lumMod val="20000"/>
              <a:lumOff val="80000"/>
            </a:schemeClr>
          </a:solidFill>
        </p:spPr>
        <p:txBody>
          <a:bodyPr wrap="none" rtlCol="0">
            <a:spAutoFit/>
          </a:bodyPr>
          <a:lstStyle/>
          <a:p>
            <a:pPr algn="ctr"/>
            <a:r>
              <a:rPr lang="en-US" sz="1500" dirty="0"/>
              <a:t>Partner logos (re-directed to their website if any)</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85533" y="3378200"/>
            <a:ext cx="184731" cy="369332"/>
          </a:xfrm>
          <a:prstGeom prst="rect">
            <a:avLst/>
          </a:prstGeom>
          <a:noFill/>
        </p:spPr>
        <p:txBody>
          <a:bodyPr wrap="none" rtlCol="0">
            <a:spAutoFit/>
          </a:bodyPr>
          <a:lstStyle/>
          <a:p>
            <a:endParaRPr lang="en-US" dirty="0"/>
          </a:p>
        </p:txBody>
      </p:sp>
      <p:sp>
        <p:nvSpPr>
          <p:cNvPr id="13" name="Rectangle 12"/>
          <p:cNvSpPr/>
          <p:nvPr/>
        </p:nvSpPr>
        <p:spPr>
          <a:xfrm>
            <a:off x="431801" y="911193"/>
            <a:ext cx="8259620" cy="3693319"/>
          </a:xfrm>
          <a:prstGeom prst="rect">
            <a:avLst/>
          </a:prstGeom>
        </p:spPr>
        <p:txBody>
          <a:bodyPr wrap="square">
            <a:spAutoFit/>
          </a:bodyPr>
          <a:lstStyle/>
          <a:p>
            <a:r>
              <a:rPr lang="en-US" sz="1300" dirty="0"/>
              <a:t>In light of the pressing global sustainability issues, Education for Sustainable Development (ESD) aims to build a more just and sustainable world. Handprint uses ESD as an approach to build education systems that support learners of all ages to be responsible and active contributors to more sustainable societies and a healthy planet. </a:t>
            </a:r>
            <a:r>
              <a:rPr lang="en-IN" sz="1300" dirty="0">
                <a:solidFill>
                  <a:srgbClr val="000000"/>
                </a:solidFill>
              </a:rPr>
              <a:t>This led to the emergence of ‘</a:t>
            </a:r>
            <a:r>
              <a:rPr lang="en-IN" sz="1400" b="1" dirty="0">
                <a:solidFill>
                  <a:schemeClr val="accent6">
                    <a:lumMod val="75000"/>
                  </a:schemeClr>
                </a:solidFill>
                <a:latin typeface="Garamond" panose="02020404030301010803" pitchFamily="18" charset="0"/>
              </a:rPr>
              <a:t>Handprint CARE</a:t>
            </a:r>
            <a:r>
              <a:rPr lang="en-IN" sz="1300" dirty="0">
                <a:solidFill>
                  <a:srgbClr val="000000"/>
                </a:solidFill>
              </a:rPr>
              <a:t>’ which is based on the core idea of promoting ‘Ethics-led Action Learning’ .</a:t>
            </a:r>
            <a:r>
              <a:rPr lang="en-IN" sz="1300" dirty="0"/>
              <a:t> </a:t>
            </a:r>
            <a:endParaRPr lang="en-IN" sz="1300" dirty="0"/>
          </a:p>
          <a:p>
            <a:endParaRPr lang="en-IN" sz="1300" dirty="0"/>
          </a:p>
          <a:p>
            <a:r>
              <a:rPr lang="en-IN" sz="1300" dirty="0"/>
              <a:t>An ethic of care is explored within the Handprint CARE pedagagy that is </a:t>
            </a:r>
            <a:r>
              <a:rPr lang="en-IN" sz="1300" dirty="0">
                <a:solidFill>
                  <a:srgbClr val="000000"/>
                </a:solidFill>
              </a:rPr>
              <a:t>locally relevant and culturally appropriate. </a:t>
            </a:r>
            <a:r>
              <a:rPr lang="en-IN" sz="1300" dirty="0"/>
              <a:t>The focus is on working with </a:t>
            </a:r>
            <a:r>
              <a:rPr lang="en-GB" sz="1300" dirty="0"/>
              <a:t>Sustainable Development Goals (SDGs)</a:t>
            </a:r>
            <a:r>
              <a:rPr lang="en-IN" sz="1300" dirty="0"/>
              <a:t> and developing ESD competencies which are needed to recognize concerns, assess value and act for the common good within school subject disciplines.</a:t>
            </a:r>
            <a:r>
              <a:rPr lang="en-IN" sz="1300" dirty="0">
                <a:solidFill>
                  <a:srgbClr val="000000"/>
                </a:solidFill>
              </a:rPr>
              <a:t> </a:t>
            </a:r>
            <a:r>
              <a:rPr lang="en-IN" sz="1300" dirty="0"/>
              <a:t>The Handprint CARE pedagogy centered on sharing real life stories to engage local matters of concern like biodiversity, water, lifestyle, climate change. </a:t>
            </a:r>
            <a:r>
              <a:rPr lang="en-IN" sz="1300" dirty="0">
                <a:solidFill>
                  <a:srgbClr val="000000"/>
                </a:solidFill>
              </a:rPr>
              <a:t>It identifies teachers as key to facilitating ethic based learning, which involves processes of self-reflection and fosters critical thinking of their own values and that of others.</a:t>
            </a:r>
            <a:r>
              <a:rPr lang="en-IN" sz="1300" dirty="0"/>
              <a:t> </a:t>
            </a:r>
            <a:endParaRPr lang="en-IN" sz="1300" dirty="0">
              <a:solidFill>
                <a:srgbClr val="000000"/>
              </a:solidFill>
            </a:endParaRPr>
          </a:p>
          <a:p>
            <a:endParaRPr lang="en-IN" sz="1300" b="1" dirty="0"/>
          </a:p>
          <a:p>
            <a:r>
              <a:rPr lang="en-IN" sz="1300" dirty="0"/>
              <a:t>This is a four country initiative supported by Engagement Global, Germany. The collaboration involves ESD Expert Net partners from </a:t>
            </a:r>
            <a:r>
              <a:rPr lang="en-ZA" sz="1300" dirty="0"/>
              <a:t>Rhodes University, South Africa, Universidad Veracruzana, México, Universitat Duisburg Essen, Germany, National Council of Educational Research and Training (NCERT), India</a:t>
            </a:r>
            <a:r>
              <a:rPr lang="en-US" sz="1300" dirty="0"/>
              <a:t> and </a:t>
            </a:r>
            <a:r>
              <a:rPr lang="en-ZA" sz="1300" dirty="0"/>
              <a:t>Centre for Environment Education (CEE), India. </a:t>
            </a:r>
            <a:r>
              <a:rPr lang="en-IN" sz="1300" dirty="0">
                <a:solidFill>
                  <a:srgbClr val="000000"/>
                </a:solidFill>
              </a:rPr>
              <a:t>As part of this initiative </a:t>
            </a:r>
            <a:r>
              <a:rPr lang="en-IN" sz="1300" dirty="0"/>
              <a:t>educational resources for teacher educators have been developed to build capacity of primary and middle school teachers. </a:t>
            </a:r>
            <a:r>
              <a:rPr lang="en-IN" sz="1300" dirty="0">
                <a:solidFill>
                  <a:srgbClr val="000000"/>
                </a:solidFill>
              </a:rPr>
              <a:t>These resources include a teacher educator’s handbook, thematic thumbnails, videos, power point presentations and other resources. </a:t>
            </a:r>
            <a:endParaRPr lang="en-IN" sz="1300" dirty="0"/>
          </a:p>
        </p:txBody>
      </p:sp>
      <p:sp>
        <p:nvSpPr>
          <p:cNvPr id="15" name="TextBox 14"/>
          <p:cNvSpPr txBox="1"/>
          <p:nvPr/>
        </p:nvSpPr>
        <p:spPr>
          <a:xfrm>
            <a:off x="1417583" y="262461"/>
            <a:ext cx="6210884" cy="369332"/>
          </a:xfrm>
          <a:prstGeom prst="rect">
            <a:avLst/>
          </a:prstGeom>
          <a:noFill/>
          <a:ln>
            <a:solidFill>
              <a:schemeClr val="tx1"/>
            </a:solidFill>
          </a:ln>
        </p:spPr>
        <p:txBody>
          <a:bodyPr wrap="square" rtlCol="0">
            <a:spAutoFit/>
          </a:bodyPr>
          <a:lstStyle/>
          <a:p>
            <a:r>
              <a:rPr lang="en-US" dirty="0">
                <a:solidFill>
                  <a:srgbClr val="C00000"/>
                </a:solidFill>
              </a:rPr>
              <a:t>&lt;text for Handprint CARE – to be placed just below the video&gt;</a:t>
            </a:r>
            <a:endParaRPr lang="en-US"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3999" cy="5206666"/>
            <a:chOff x="1" y="0"/>
            <a:chExt cx="9143999" cy="5206666"/>
          </a:xfrm>
        </p:grpSpPr>
        <p:sp>
          <p:nvSpPr>
            <p:cNvPr id="2" name="Rectangle 1"/>
            <p:cNvSpPr/>
            <p:nvPr/>
          </p:nvSpPr>
          <p:spPr>
            <a:xfrm>
              <a:off x="1" y="0"/>
              <a:ext cx="9143999" cy="5206666"/>
            </a:xfrm>
            <a:prstGeom prst="rect">
              <a:avLst/>
            </a:prstGeom>
            <a:solidFill>
              <a:srgbClr val="00905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Rectangle 2"/>
            <p:cNvSpPr/>
            <p:nvPr/>
          </p:nvSpPr>
          <p:spPr>
            <a:xfrm>
              <a:off x="105816" y="112594"/>
              <a:ext cx="8932414" cy="490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t>
              </a:r>
              <a:endParaRPr lang="en-US" sz="1350" dirty="0">
                <a:solidFill>
                  <a:prstClr val="white"/>
                </a:solidFill>
                <a:latin typeface="Calibri" panose="020F0502020204030204"/>
              </a:endParaRPr>
            </a:p>
          </p:txBody>
        </p:sp>
      </p:grpSp>
      <p:sp>
        <p:nvSpPr>
          <p:cNvPr id="59" name="Rectangle 58"/>
          <p:cNvSpPr/>
          <p:nvPr/>
        </p:nvSpPr>
        <p:spPr>
          <a:xfrm>
            <a:off x="4153389" y="484069"/>
            <a:ext cx="2741023" cy="461665"/>
          </a:xfrm>
          <a:prstGeom prst="rect">
            <a:avLst/>
          </a:prstGeom>
          <a:solidFill>
            <a:schemeClr val="accent6">
              <a:lumMod val="60000"/>
              <a:lumOff val="40000"/>
            </a:schemeClr>
          </a:solidFill>
        </p:spPr>
        <p:txBody>
          <a:bodyPr wrap="square">
            <a:spAutoFit/>
          </a:bodyPr>
          <a:lstStyle/>
          <a:p>
            <a:pPr algn="ctr" defTabSz="685800">
              <a:defRPr/>
            </a:pPr>
            <a:r>
              <a:rPr lang="en-US" sz="2400" b="1" dirty="0">
                <a:solidFill>
                  <a:prstClr val="black"/>
                </a:solidFill>
                <a:latin typeface="Academy Engraved LET Plain" panose="02000000000000000000" pitchFamily="2" charset="0"/>
                <a:cs typeface="Dubai" panose="020B0503030403030204" pitchFamily="34" charset="-78"/>
              </a:rPr>
              <a:t>Dr. Chong Shimray</a:t>
            </a:r>
            <a:endParaRPr lang="en-US" sz="2400" b="1" dirty="0">
              <a:solidFill>
                <a:prstClr val="black"/>
              </a:solidFill>
              <a:latin typeface="Academy Engraved LET Plain" panose="02000000000000000000" pitchFamily="2" charset="0"/>
              <a:cs typeface="Dubai" panose="020B0503030403030204" pitchFamily="34" charset="-78"/>
            </a:endParaRPr>
          </a:p>
        </p:txBody>
      </p:sp>
      <p:sp>
        <p:nvSpPr>
          <p:cNvPr id="60" name="Rectangle 59"/>
          <p:cNvSpPr/>
          <p:nvPr/>
        </p:nvSpPr>
        <p:spPr>
          <a:xfrm>
            <a:off x="3851623" y="1041760"/>
            <a:ext cx="3569817" cy="784830"/>
          </a:xfrm>
          <a:prstGeom prst="rect">
            <a:avLst/>
          </a:prstGeom>
        </p:spPr>
        <p:txBody>
          <a:bodyPr wrap="square">
            <a:spAutoFit/>
          </a:bodyPr>
          <a:lstStyle/>
          <a:p>
            <a:pPr algn="ctr" defTabSz="685800">
              <a:defRPr/>
            </a:pPr>
            <a:r>
              <a:rPr lang="en-US" sz="1500" b="1" dirty="0">
                <a:solidFill>
                  <a:prstClr val="black"/>
                </a:solidFill>
                <a:latin typeface="Academy Engraved LET Plain" panose="02000000000000000000" pitchFamily="2" charset="0"/>
                <a:cs typeface="Dubai" panose="020B0503030403030204" pitchFamily="34" charset="-78"/>
              </a:rPr>
              <a:t>Associate Professor, </a:t>
            </a:r>
            <a:endParaRPr lang="en-US" sz="1500" b="1" dirty="0">
              <a:solidFill>
                <a:prstClr val="black"/>
              </a:solidFill>
              <a:latin typeface="Academy Engraved LET Plain" panose="02000000000000000000" pitchFamily="2" charset="0"/>
              <a:cs typeface="Dubai" panose="020B0503030403030204" pitchFamily="34" charset="-78"/>
            </a:endParaRPr>
          </a:p>
          <a:p>
            <a:pPr algn="ctr" defTabSz="685800">
              <a:defRPr/>
            </a:pPr>
            <a:r>
              <a:rPr lang="en-US" sz="1500" b="1" dirty="0">
                <a:solidFill>
                  <a:prstClr val="black"/>
                </a:solidFill>
                <a:latin typeface="Academy Engraved LET Plain" panose="02000000000000000000" pitchFamily="2" charset="0"/>
                <a:cs typeface="Dubai" panose="020B0503030403030204" pitchFamily="34" charset="-78"/>
              </a:rPr>
              <a:t>National Council of Educational Research and Training (NCERT, India)</a:t>
            </a:r>
            <a:endParaRPr lang="en-US" sz="1500" b="1" dirty="0">
              <a:solidFill>
                <a:prstClr val="black"/>
              </a:solidFill>
              <a:latin typeface="Academy Engraved LET Plain" panose="02000000000000000000" pitchFamily="2" charset="0"/>
              <a:cs typeface="Dubai" panose="020B0503030403030204" pitchFamily="34" charset="-78"/>
            </a:endParaRPr>
          </a:p>
        </p:txBody>
      </p:sp>
      <p:grpSp>
        <p:nvGrpSpPr>
          <p:cNvPr id="61" name="Group 60"/>
          <p:cNvGrpSpPr/>
          <p:nvPr/>
        </p:nvGrpSpPr>
        <p:grpSpPr>
          <a:xfrm>
            <a:off x="3157836" y="1898579"/>
            <a:ext cx="5293349" cy="2460648"/>
            <a:chOff x="4387883" y="2758103"/>
            <a:chExt cx="7057798" cy="3280864"/>
          </a:xfrm>
        </p:grpSpPr>
        <p:sp>
          <p:nvSpPr>
            <p:cNvPr id="62" name="Rectangle 61"/>
            <p:cNvSpPr/>
            <p:nvPr/>
          </p:nvSpPr>
          <p:spPr>
            <a:xfrm>
              <a:off x="10072688" y="4943710"/>
              <a:ext cx="1171575" cy="1046440"/>
            </a:xfrm>
            <a:prstGeom prst="rect">
              <a:avLst/>
            </a:prstGeom>
          </p:spPr>
          <p:txBody>
            <a:bodyPr wrap="square">
              <a:spAutoFit/>
            </a:bodyPr>
            <a:lstStyle/>
            <a:p>
              <a:pPr algn="ctr" defTabSz="685800">
                <a:defRPr/>
              </a:pPr>
              <a:r>
                <a:rPr lang="en-US" sz="4500" b="1" dirty="0">
                  <a:solidFill>
                    <a:srgbClr val="ED7D31"/>
                  </a:solidFill>
                  <a:latin typeface="Calisto MT" panose="02040603050505030304" pitchFamily="18" charset="77"/>
                  <a:cs typeface="Dubai" panose="020B0503030403030204" pitchFamily="34" charset="-78"/>
                </a:rPr>
                <a:t>”</a:t>
              </a:r>
              <a:endParaRPr lang="en-US" sz="2700" b="1" dirty="0">
                <a:solidFill>
                  <a:srgbClr val="ED7D31"/>
                </a:solidFill>
                <a:latin typeface="Calisto MT" panose="02040603050505030304" pitchFamily="18" charset="77"/>
                <a:cs typeface="Dubai" panose="020B0503030403030204" pitchFamily="34" charset="-78"/>
              </a:endParaRPr>
            </a:p>
          </p:txBody>
        </p:sp>
        <p:sp>
          <p:nvSpPr>
            <p:cNvPr id="63" name="Rectangle 62"/>
            <p:cNvSpPr/>
            <p:nvPr/>
          </p:nvSpPr>
          <p:spPr>
            <a:xfrm>
              <a:off x="4751983" y="3004716"/>
              <a:ext cx="6693698" cy="3034251"/>
            </a:xfrm>
            <a:prstGeom prst="rect">
              <a:avLst/>
            </a:prstGeom>
          </p:spPr>
          <p:txBody>
            <a:bodyPr wrap="square">
              <a:spAutoFit/>
            </a:bodyPr>
            <a:lstStyle/>
            <a:p>
              <a:pPr algn="ctr" defTabSz="685800">
                <a:defRPr/>
              </a:pPr>
              <a:r>
                <a:rPr lang="en-US" sz="2100" dirty="0">
                  <a:solidFill>
                    <a:prstClr val="black"/>
                  </a:solidFill>
                  <a:latin typeface="Chalkboard SE" panose="03050602040202020205" pitchFamily="66" charset="77"/>
                </a:rPr>
                <a:t>We fix things with our hands. We take actions with our hands. We can change our little worlds or even the whole world if our hands did the right thing. Handprint CARE pedagogy is all about this, doing the right things.</a:t>
              </a:r>
              <a:endParaRPr lang="en-US" sz="2100" dirty="0">
                <a:solidFill>
                  <a:prstClr val="black"/>
                </a:solidFill>
                <a:latin typeface="Chalkboard SE" panose="03050602040202020205" pitchFamily="66" charset="77"/>
              </a:endParaRPr>
            </a:p>
            <a:p>
              <a:pPr algn="ctr" defTabSz="685800">
                <a:defRPr/>
              </a:pPr>
              <a:endParaRPr lang="en-US" sz="1590" dirty="0">
                <a:solidFill>
                  <a:prstClr val="black"/>
                </a:solidFill>
                <a:latin typeface="Calibri" panose="020F0502020204030204"/>
              </a:endParaRPr>
            </a:p>
          </p:txBody>
        </p:sp>
        <p:sp>
          <p:nvSpPr>
            <p:cNvPr id="64" name="Rectangle 63"/>
            <p:cNvSpPr/>
            <p:nvPr/>
          </p:nvSpPr>
          <p:spPr>
            <a:xfrm>
              <a:off x="4387883" y="2758103"/>
              <a:ext cx="710024" cy="1046440"/>
            </a:xfrm>
            <a:prstGeom prst="rect">
              <a:avLst/>
            </a:prstGeom>
          </p:spPr>
          <p:txBody>
            <a:bodyPr wrap="none">
              <a:spAutoFit/>
            </a:bodyPr>
            <a:lstStyle/>
            <a:p>
              <a:pPr defTabSz="685800">
                <a:defRPr/>
              </a:pPr>
              <a:r>
                <a:rPr lang="en-US" sz="4500" b="1" dirty="0">
                  <a:solidFill>
                    <a:srgbClr val="ED7D31"/>
                  </a:solidFill>
                  <a:latin typeface="Calisto MT" panose="02040603050505030304" pitchFamily="18" charset="77"/>
                  <a:cs typeface="Dubai" panose="020B0503030403030204" pitchFamily="34" charset="-78"/>
                </a:rPr>
                <a:t>“</a:t>
              </a:r>
              <a:endParaRPr lang="en-US" sz="4500" dirty="0">
                <a:solidFill>
                  <a:prstClr val="black"/>
                </a:solidFill>
                <a:latin typeface="Calibri" panose="020F0502020204030204"/>
              </a:endParaRPr>
            </a:p>
          </p:txBody>
        </p:sp>
      </p:grpSp>
      <p:pic>
        <p:nvPicPr>
          <p:cNvPr id="65" name="Picture 64"/>
          <p:cNvPicPr>
            <a:picLocks noChangeAspect="1"/>
          </p:cNvPicPr>
          <p:nvPr/>
        </p:nvPicPr>
        <p:blipFill rotWithShape="1">
          <a:blip r:embed="rId1"/>
          <a:srcRect l="17376"/>
          <a:stretch>
            <a:fillRect/>
          </a:stretch>
        </p:blipFill>
        <p:spPr>
          <a:xfrm rot="20491088">
            <a:off x="7982178" y="4001903"/>
            <a:ext cx="529877" cy="617558"/>
          </a:xfrm>
          <a:prstGeom prst="rect">
            <a:avLst/>
          </a:prstGeom>
        </p:spPr>
      </p:pic>
      <p:pic>
        <p:nvPicPr>
          <p:cNvPr id="66" name="Picture 65"/>
          <p:cNvPicPr>
            <a:picLocks noChangeAspect="1"/>
          </p:cNvPicPr>
          <p:nvPr/>
        </p:nvPicPr>
        <p:blipFill rotWithShape="1">
          <a:blip r:embed="rId1">
            <a:duotone>
              <a:schemeClr val="accent2">
                <a:shade val="45000"/>
                <a:satMod val="135000"/>
              </a:schemeClr>
              <a:prstClr val="white"/>
            </a:duotone>
          </a:blip>
          <a:srcRect l="17376"/>
          <a:stretch>
            <a:fillRect/>
          </a:stretch>
        </p:blipFill>
        <p:spPr>
          <a:xfrm rot="19192153">
            <a:off x="7651241" y="4349856"/>
            <a:ext cx="429547" cy="500626"/>
          </a:xfrm>
          <a:prstGeom prst="rect">
            <a:avLst/>
          </a:prstGeom>
        </p:spPr>
      </p:pic>
      <p:pic>
        <p:nvPicPr>
          <p:cNvPr id="67" name="Picture 66"/>
          <p:cNvPicPr>
            <a:picLocks noChangeAspect="1"/>
          </p:cNvPicPr>
          <p:nvPr/>
        </p:nvPicPr>
        <p:blipFill rotWithShape="1">
          <a:blip r:embed="rId1">
            <a:duotone>
              <a:schemeClr val="accent5">
                <a:shade val="45000"/>
                <a:satMod val="135000"/>
              </a:schemeClr>
              <a:prstClr val="white"/>
            </a:duotone>
          </a:blip>
          <a:srcRect l="17376"/>
          <a:stretch>
            <a:fillRect/>
          </a:stretch>
        </p:blipFill>
        <p:spPr>
          <a:xfrm rot="19719626">
            <a:off x="8509170" y="4524179"/>
            <a:ext cx="349276" cy="407072"/>
          </a:xfrm>
          <a:prstGeom prst="rect">
            <a:avLst/>
          </a:prstGeom>
        </p:spPr>
      </p:pic>
      <p:pic>
        <p:nvPicPr>
          <p:cNvPr id="68" name="Picture 67"/>
          <p:cNvPicPr>
            <a:picLocks noChangeAspect="1"/>
          </p:cNvPicPr>
          <p:nvPr/>
        </p:nvPicPr>
        <p:blipFill rotWithShape="1">
          <a:blip r:embed="rId1">
            <a:duotone>
              <a:schemeClr val="accent4">
                <a:shade val="45000"/>
                <a:satMod val="135000"/>
              </a:schemeClr>
              <a:prstClr val="white"/>
            </a:duotone>
          </a:blip>
          <a:srcRect l="17376"/>
          <a:stretch>
            <a:fillRect/>
          </a:stretch>
        </p:blipFill>
        <p:spPr>
          <a:xfrm rot="925653">
            <a:off x="8091786" y="4569004"/>
            <a:ext cx="354587" cy="413263"/>
          </a:xfrm>
          <a:prstGeom prst="rect">
            <a:avLst/>
          </a:prstGeom>
        </p:spPr>
      </p:pic>
      <p:pic>
        <p:nvPicPr>
          <p:cNvPr id="69" name="Picture 68"/>
          <p:cNvPicPr>
            <a:picLocks noChangeAspect="1"/>
          </p:cNvPicPr>
          <p:nvPr/>
        </p:nvPicPr>
        <p:blipFill rotWithShape="1">
          <a:blip r:embed="rId1">
            <a:duotone>
              <a:schemeClr val="accent6">
                <a:shade val="45000"/>
                <a:satMod val="135000"/>
              </a:schemeClr>
              <a:prstClr val="white"/>
            </a:duotone>
          </a:blip>
          <a:srcRect l="17376"/>
          <a:stretch>
            <a:fillRect/>
          </a:stretch>
        </p:blipFill>
        <p:spPr>
          <a:xfrm rot="20762303">
            <a:off x="8535394" y="4139295"/>
            <a:ext cx="354587" cy="413263"/>
          </a:xfrm>
          <a:prstGeom prst="rect">
            <a:avLst/>
          </a:prstGeom>
        </p:spPr>
      </p:pic>
      <p:pic>
        <p:nvPicPr>
          <p:cNvPr id="70" name="Picture 69"/>
          <p:cNvPicPr>
            <a:picLocks noChangeAspect="1"/>
          </p:cNvPicPr>
          <p:nvPr/>
        </p:nvPicPr>
        <p:blipFill rotWithShape="1">
          <a:blip r:embed="rId1">
            <a:duotone>
              <a:schemeClr val="accent3">
                <a:shade val="45000"/>
                <a:satMod val="135000"/>
              </a:schemeClr>
              <a:prstClr val="white"/>
            </a:duotone>
          </a:blip>
          <a:srcRect l="17376"/>
          <a:stretch>
            <a:fillRect/>
          </a:stretch>
        </p:blipFill>
        <p:spPr>
          <a:xfrm rot="1429057">
            <a:off x="8405240" y="3760477"/>
            <a:ext cx="347833" cy="405390"/>
          </a:xfrm>
          <a:prstGeom prst="rect">
            <a:avLst/>
          </a:prstGeom>
        </p:spPr>
      </p:pic>
      <p:pic>
        <p:nvPicPr>
          <p:cNvPr id="25" name="Picture 24"/>
          <p:cNvPicPr>
            <a:picLocks noChangeAspect="1"/>
          </p:cNvPicPr>
          <p:nvPr/>
        </p:nvPicPr>
        <p:blipFill>
          <a:blip r:embed="rId2"/>
          <a:stretch>
            <a:fillRect/>
          </a:stretch>
        </p:blipFill>
        <p:spPr>
          <a:xfrm>
            <a:off x="-13789" y="1272962"/>
            <a:ext cx="3681323" cy="3414561"/>
          </a:xfrm>
          <a:prstGeom prst="rect">
            <a:avLst/>
          </a:prstGeom>
        </p:spPr>
      </p:pic>
      <p:pic>
        <p:nvPicPr>
          <p:cNvPr id="26" name="Picture 25"/>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628" b="100000" l="0" r="100000"/>
                    </a14:imgEffect>
                  </a14:imgLayer>
                </a14:imgProps>
              </a:ext>
            </a:extLst>
          </a:blip>
          <a:stretch>
            <a:fillRect/>
          </a:stretch>
        </p:blipFill>
        <p:spPr>
          <a:xfrm>
            <a:off x="744767" y="1573658"/>
            <a:ext cx="2075385" cy="2156596"/>
          </a:xfrm>
          <a:prstGeom prst="rect">
            <a:avLst/>
          </a:prstGeom>
        </p:spPr>
      </p:pic>
      <p:sp>
        <p:nvSpPr>
          <p:cNvPr id="27" name="Arc 26"/>
          <p:cNvSpPr/>
          <p:nvPr/>
        </p:nvSpPr>
        <p:spPr>
          <a:xfrm rot="8576178">
            <a:off x="587795" y="2052987"/>
            <a:ext cx="1722627" cy="2046474"/>
          </a:xfrm>
          <a:prstGeom prst="arc">
            <a:avLst>
              <a:gd name="adj1" fmla="val 18276572"/>
              <a:gd name="adj2" fmla="val 2446489"/>
            </a:avLst>
          </a:prstGeom>
          <a:ln w="57150">
            <a:solidFill>
              <a:srgbClr val="CE7A4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11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Arc 27"/>
          <p:cNvSpPr/>
          <p:nvPr/>
        </p:nvSpPr>
        <p:spPr>
          <a:xfrm rot="894638">
            <a:off x="1310628" y="1605132"/>
            <a:ext cx="1534862" cy="1574727"/>
          </a:xfrm>
          <a:prstGeom prst="arc">
            <a:avLst>
              <a:gd name="adj1" fmla="val 15813319"/>
              <a:gd name="adj2" fmla="val 19947545"/>
            </a:avLst>
          </a:prstGeom>
          <a:ln w="38100">
            <a:solidFill>
              <a:srgbClr val="CE7A4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11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p:cNvSpPr/>
          <p:nvPr/>
        </p:nvSpPr>
        <p:spPr>
          <a:xfrm>
            <a:off x="291466" y="1114366"/>
            <a:ext cx="2315283" cy="261610"/>
          </a:xfrm>
          <a:prstGeom prst="rect">
            <a:avLst/>
          </a:prstGeom>
        </p:spPr>
        <p:txBody>
          <a:bodyPr wrap="square">
            <a:spAutoFit/>
          </a:bodyPr>
          <a:lstStyle/>
          <a:p>
            <a:pPr algn="ctr" defTabSz="685800">
              <a:defRPr/>
            </a:pPr>
            <a:r>
              <a:rPr lang="en-US" sz="1100" dirty="0">
                <a:solidFill>
                  <a:srgbClr val="C00000"/>
                </a:solidFill>
                <a:latin typeface="+mj-lt"/>
                <a:cs typeface="Dubai" panose="020B0503030403030204" pitchFamily="34" charset="-78"/>
              </a:rPr>
              <a:t>Will soon share their pictures</a:t>
            </a:r>
            <a:endParaRPr lang="en-US" sz="1100" dirty="0">
              <a:solidFill>
                <a:srgbClr val="C00000"/>
              </a:solidFill>
              <a:latin typeface="+mj-lt"/>
              <a:cs typeface="Dubai" panose="020B0503030403030204" pitchFamily="34" charset="-78"/>
            </a:endParaRPr>
          </a:p>
        </p:txBody>
      </p:sp>
      <p:sp>
        <p:nvSpPr>
          <p:cNvPr id="31" name="Rectangle 30"/>
          <p:cNvSpPr/>
          <p:nvPr/>
        </p:nvSpPr>
        <p:spPr>
          <a:xfrm>
            <a:off x="6914063" y="945734"/>
            <a:ext cx="1921792" cy="261610"/>
          </a:xfrm>
          <a:prstGeom prst="rect">
            <a:avLst/>
          </a:prstGeom>
        </p:spPr>
        <p:txBody>
          <a:bodyPr wrap="square">
            <a:spAutoFit/>
          </a:bodyPr>
          <a:lstStyle/>
          <a:p>
            <a:pPr algn="ctr" defTabSz="685800">
              <a:defRPr/>
            </a:pPr>
            <a:r>
              <a:rPr lang="en-US" sz="1100" dirty="0">
                <a:solidFill>
                  <a:srgbClr val="C00000"/>
                </a:solidFill>
                <a:latin typeface="+mj-lt"/>
                <a:cs typeface="Dubai" panose="020B0503030403030204" pitchFamily="34" charset="-78"/>
              </a:rPr>
              <a:t>Font: Academy Engraved LET </a:t>
            </a:r>
            <a:endParaRPr lang="en-US" sz="1100" dirty="0">
              <a:solidFill>
                <a:srgbClr val="C00000"/>
              </a:solidFill>
              <a:latin typeface="+mj-lt"/>
              <a:cs typeface="Dubai" panose="020B0503030403030204" pitchFamily="34" charset="-78"/>
            </a:endParaRPr>
          </a:p>
        </p:txBody>
      </p:sp>
      <p:sp>
        <p:nvSpPr>
          <p:cNvPr id="32" name="Rectangle 31"/>
          <p:cNvSpPr/>
          <p:nvPr/>
        </p:nvSpPr>
        <p:spPr>
          <a:xfrm>
            <a:off x="7116438" y="1870726"/>
            <a:ext cx="1921792" cy="261610"/>
          </a:xfrm>
          <a:prstGeom prst="rect">
            <a:avLst/>
          </a:prstGeom>
        </p:spPr>
        <p:txBody>
          <a:bodyPr wrap="square">
            <a:spAutoFit/>
          </a:bodyPr>
          <a:lstStyle/>
          <a:p>
            <a:pPr algn="ctr" defTabSz="685800">
              <a:defRPr/>
            </a:pPr>
            <a:r>
              <a:rPr lang="en-US" sz="1100" dirty="0">
                <a:solidFill>
                  <a:srgbClr val="C00000"/>
                </a:solidFill>
                <a:latin typeface="+mj-lt"/>
                <a:cs typeface="Dubai" panose="020B0503030403030204" pitchFamily="34" charset="-78"/>
              </a:rPr>
              <a:t>Font: Chalkboard SE</a:t>
            </a:r>
            <a:endParaRPr lang="en-US" sz="1100" dirty="0">
              <a:solidFill>
                <a:srgbClr val="C00000"/>
              </a:solidFill>
              <a:latin typeface="+mj-lt"/>
              <a:cs typeface="Dubai" panose="020B0503030403030204" pitchFamily="34"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5127</Words>
  <Application>WPS Presentation</Application>
  <PresentationFormat>On-screen Show (16:9)</PresentationFormat>
  <Paragraphs>130</Paragraphs>
  <Slides>10</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10</vt:i4>
      </vt:variant>
    </vt:vector>
  </HeadingPairs>
  <TitlesOfParts>
    <vt:vector size="32" baseType="lpstr">
      <vt:lpstr>Arial</vt:lpstr>
      <vt:lpstr>SimSun</vt:lpstr>
      <vt:lpstr>Wingdings</vt:lpstr>
      <vt:lpstr>Arial</vt:lpstr>
      <vt:lpstr>Garamond</vt:lpstr>
      <vt:lpstr>PMingLiU-ExtB</vt:lpstr>
      <vt:lpstr>Bangla MN</vt:lpstr>
      <vt:lpstr>Calisto MT</vt:lpstr>
      <vt:lpstr>Segoe Print</vt:lpstr>
      <vt:lpstr>Antaro Thin</vt:lpstr>
      <vt:lpstr>Calibri</vt:lpstr>
      <vt:lpstr>Academy Engraved LET Plain</vt:lpstr>
      <vt:lpstr>Verdana</vt:lpstr>
      <vt:lpstr>Dubai</vt:lpstr>
      <vt:lpstr>Calisto MT</vt:lpstr>
      <vt:lpstr>Chalkboard SE</vt:lpstr>
      <vt:lpstr>Microsoft YaHei</vt:lpstr>
      <vt:lpstr>Arial Unicode MS</vt:lpstr>
      <vt:lpstr>Mongolian Baiti</vt:lpstr>
      <vt:lpstr>Calibri</vt:lpstr>
      <vt:lpstr>Yu Gothic UI</vt:lpstr>
      <vt:lpstr>Office Theme</vt:lpstr>
      <vt:lpstr>PowerPoint 演示文稿</vt:lpstr>
      <vt:lpstr>The Handprint represents the belief that we can make a difference through individual and collective actions for future sustainability.  </vt:lpstr>
      <vt:lpstr>Layout for “what does handprint stand for?”</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CEE north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Handprint Network</dc:title>
  <dc:creator>CEE North</dc:creator>
  <cp:lastModifiedBy>In-p1</cp:lastModifiedBy>
  <cp:revision>80</cp:revision>
  <dcterms:created xsi:type="dcterms:W3CDTF">2021-08-04T09:35:00Z</dcterms:created>
  <dcterms:modified xsi:type="dcterms:W3CDTF">2021-10-08T08:44:40Z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95E788BBCF9F4ECDAAA23DD9FA5A7BC1</vt:lpwstr>
  </property>
  <property fmtid="{D5CDD505-2E9C-101B-9397-08002B2CF9AE}" pid="3" name="KSOProductBuildVer">
    <vt:lpwstr>1033-11.2.0.10323</vt:lpwstr>
  </property>
</Properties>
</file>